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12" r:id="rId1"/>
  </p:sldMasterIdLst>
  <p:notesMasterIdLst>
    <p:notesMasterId r:id="rId36"/>
  </p:notesMasterIdLst>
  <p:sldIdLst>
    <p:sldId id="256" r:id="rId2"/>
    <p:sldId id="257" r:id="rId3"/>
    <p:sldId id="258" r:id="rId4"/>
    <p:sldId id="260" r:id="rId5"/>
    <p:sldId id="262" r:id="rId6"/>
    <p:sldId id="288" r:id="rId7"/>
    <p:sldId id="287" r:id="rId8"/>
    <p:sldId id="264" r:id="rId9"/>
    <p:sldId id="263" r:id="rId10"/>
    <p:sldId id="268" r:id="rId11"/>
    <p:sldId id="259" r:id="rId12"/>
    <p:sldId id="266" r:id="rId13"/>
    <p:sldId id="269" r:id="rId14"/>
    <p:sldId id="270" r:id="rId15"/>
    <p:sldId id="273" r:id="rId16"/>
    <p:sldId id="275" r:id="rId17"/>
    <p:sldId id="291" r:id="rId18"/>
    <p:sldId id="274" r:id="rId19"/>
    <p:sldId id="271" r:id="rId20"/>
    <p:sldId id="292" r:id="rId21"/>
    <p:sldId id="265" r:id="rId22"/>
    <p:sldId id="278" r:id="rId23"/>
    <p:sldId id="290" r:id="rId24"/>
    <p:sldId id="272" r:id="rId25"/>
    <p:sldId id="277" r:id="rId26"/>
    <p:sldId id="276" r:id="rId27"/>
    <p:sldId id="279" r:id="rId28"/>
    <p:sldId id="280" r:id="rId29"/>
    <p:sldId id="283" r:id="rId30"/>
    <p:sldId id="286" r:id="rId31"/>
    <p:sldId id="284" r:id="rId32"/>
    <p:sldId id="285" r:id="rId33"/>
    <p:sldId id="267" r:id="rId34"/>
    <p:sldId id="28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97E26228-B50B-6A48-25D5-16417687ED0F}" name="Karen Walmsley" initials="KW" userId="S::karen.walmsley@eastern-mat.co.uk::3612efcf-4958-42fa-b9fb-6d7ca49d08c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1F0"/>
    <a:srgbClr val="0070C0"/>
    <a:srgbClr val="DD33E1"/>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746AEB-D06F-3163-D1AB-9A40992DEEB4}" v="6" dt="2026-08-10T23:02:36.4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5.xml" Id="rId26" /><Relationship Type="http://schemas.openxmlformats.org/officeDocument/2006/relationships/theme" Target="theme/theme1.xml" Id="rId39" /><Relationship Type="http://schemas.openxmlformats.org/officeDocument/2006/relationships/slide" Target="slides/slide20.xml" Id="rId21" /><Relationship Type="http://schemas.openxmlformats.org/officeDocument/2006/relationships/slide" Target="slides/slide33.xml" Id="rId34" /><Relationship Type="http://schemas.microsoft.com/office/2015/10/relationships/revisionInfo" Target="revisionInfo.xml" Id="rId42" /><Relationship Type="http://schemas.openxmlformats.org/officeDocument/2006/relationships/slide" Target="slides/slide6.xml" Id="rId7"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slide" Target="slides/slide19.xml" Id="rId20" /><Relationship Type="http://schemas.openxmlformats.org/officeDocument/2006/relationships/slide" Target="slides/slide28.xml" Id="rId29"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23.xml" Id="rId24" /><Relationship Type="http://schemas.openxmlformats.org/officeDocument/2006/relationships/slide" Target="slides/slide31.xml" Id="rId32" /><Relationship Type="http://schemas.openxmlformats.org/officeDocument/2006/relationships/presProps" Target="presProps.xml" Id="rId37" /><Relationship Type="http://schemas.openxmlformats.org/officeDocument/2006/relationships/tableStyles" Target="tableStyles.xml" Id="rId40"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slide" Target="slides/slide22.xml" Id="rId23" /><Relationship Type="http://schemas.openxmlformats.org/officeDocument/2006/relationships/slide" Target="slides/slide27.xml" Id="rId28" /><Relationship Type="http://schemas.openxmlformats.org/officeDocument/2006/relationships/notesMaster" Target="notesMasters/notesMaster1.xml" Id="rId36"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slide" Target="slides/slide30.xml" Id="rId31"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slide" Target="slides/slide21.xml" Id="rId22" /><Relationship Type="http://schemas.openxmlformats.org/officeDocument/2006/relationships/slide" Target="slides/slide26.xml" Id="rId27" /><Relationship Type="http://schemas.openxmlformats.org/officeDocument/2006/relationships/slide" Target="slides/slide29.xml" Id="rId30" /><Relationship Type="http://schemas.openxmlformats.org/officeDocument/2006/relationships/slide" Target="slides/slide34.xml" Id="rId35" /><Relationship Type="http://schemas.microsoft.com/office/2018/10/relationships/authors" Target="authors.xml" Id="rId43" /><Relationship Type="http://schemas.openxmlformats.org/officeDocument/2006/relationships/slide" Target="slides/slide7.xml" Id="rId8" /><Relationship Type="http://schemas.openxmlformats.org/officeDocument/2006/relationships/slide" Target="slides/slide2.xml" Id="rId3"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24.xml" Id="rId25" /><Relationship Type="http://schemas.openxmlformats.org/officeDocument/2006/relationships/slide" Target="slides/slide32.xml" Id="rId33" /><Relationship Type="http://schemas.openxmlformats.org/officeDocument/2006/relationships/viewProps" Target="viewProps.xml" Id="rId38"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48CF24-FC4A-42CA-BD8C-DFEEB98EB44A}" type="datetimeFigureOut">
              <a:rPr lang="en-GB" smtClean="0"/>
              <a:t>10/08/2026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4D9AD-4849-4A8C-BF2F-AF65B6E8609B}" type="slidenum">
              <a:rPr lang="en-GB" smtClean="0"/>
              <a:t>‹#›</a:t>
            </a:fld>
            <a:endParaRPr lang="en-GB"/>
          </a:p>
        </p:txBody>
      </p:sp>
    </p:spTree>
    <p:extLst>
      <p:ext uri="{BB962C8B-B14F-4D97-AF65-F5344CB8AC3E}">
        <p14:creationId xmlns:p14="http://schemas.microsoft.com/office/powerpoint/2010/main" val="2452292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csapps.norfolk.gov.uk/BudgetShare/default.aspx"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Add your own data here</a:t>
            </a:r>
          </a:p>
        </p:txBody>
      </p:sp>
      <p:sp>
        <p:nvSpPr>
          <p:cNvPr id="4" name="Slide Number Placeholder 3"/>
          <p:cNvSpPr>
            <a:spLocks noGrp="1"/>
          </p:cNvSpPr>
          <p:nvPr>
            <p:ph type="sldNum" sz="quarter" idx="5"/>
          </p:nvPr>
        </p:nvSpPr>
        <p:spPr/>
        <p:txBody>
          <a:bodyPr/>
          <a:lstStyle/>
          <a:p>
            <a:fld id="{D794D9AD-4849-4A8C-BF2F-AF65B6E8609B}" type="slidenum">
              <a:rPr lang="en-GB" smtClean="0"/>
              <a:t>5</a:t>
            </a:fld>
            <a:endParaRPr lang="en-GB"/>
          </a:p>
        </p:txBody>
      </p:sp>
    </p:spTree>
    <p:extLst>
      <p:ext uri="{BB962C8B-B14F-4D97-AF65-F5344CB8AC3E}">
        <p14:creationId xmlns:p14="http://schemas.microsoft.com/office/powerpoint/2010/main" val="2243226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Replace with your school data</a:t>
            </a:r>
          </a:p>
        </p:txBody>
      </p:sp>
      <p:sp>
        <p:nvSpPr>
          <p:cNvPr id="4" name="Slide Number Placeholder 3"/>
          <p:cNvSpPr>
            <a:spLocks noGrp="1"/>
          </p:cNvSpPr>
          <p:nvPr>
            <p:ph type="sldNum" sz="quarter" idx="5"/>
          </p:nvPr>
        </p:nvSpPr>
        <p:spPr/>
        <p:txBody>
          <a:bodyPr/>
          <a:lstStyle/>
          <a:p>
            <a:fld id="{D794D9AD-4849-4A8C-BF2F-AF65B6E8609B}" type="slidenum">
              <a:rPr lang="en-GB" smtClean="0"/>
              <a:t>6</a:t>
            </a:fld>
            <a:endParaRPr lang="en-GB"/>
          </a:p>
        </p:txBody>
      </p:sp>
    </p:spTree>
    <p:extLst>
      <p:ext uri="{BB962C8B-B14F-4D97-AF65-F5344CB8AC3E}">
        <p14:creationId xmlns:p14="http://schemas.microsoft.com/office/powerpoint/2010/main" val="3941656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Replace with your school data</a:t>
            </a:r>
          </a:p>
        </p:txBody>
      </p:sp>
      <p:sp>
        <p:nvSpPr>
          <p:cNvPr id="4" name="Slide Number Placeholder 3"/>
          <p:cNvSpPr>
            <a:spLocks noGrp="1"/>
          </p:cNvSpPr>
          <p:nvPr>
            <p:ph type="sldNum" sz="quarter" idx="5"/>
          </p:nvPr>
        </p:nvSpPr>
        <p:spPr/>
        <p:txBody>
          <a:bodyPr/>
          <a:lstStyle/>
          <a:p>
            <a:fld id="{D794D9AD-4849-4A8C-BF2F-AF65B6E8609B}" type="slidenum">
              <a:rPr lang="en-GB" smtClean="0"/>
              <a:t>7</a:t>
            </a:fld>
            <a:endParaRPr lang="en-GB"/>
          </a:p>
        </p:txBody>
      </p:sp>
    </p:spTree>
    <p:extLst>
      <p:ext uri="{BB962C8B-B14F-4D97-AF65-F5344CB8AC3E}">
        <p14:creationId xmlns:p14="http://schemas.microsoft.com/office/powerpoint/2010/main" val="2645424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11</a:t>
            </a:fld>
            <a:endParaRPr lang="en-GB"/>
          </a:p>
        </p:txBody>
      </p:sp>
    </p:spTree>
    <p:extLst>
      <p:ext uri="{BB962C8B-B14F-4D97-AF65-F5344CB8AC3E}">
        <p14:creationId xmlns:p14="http://schemas.microsoft.com/office/powerpoint/2010/main" val="882252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14</a:t>
            </a:fld>
            <a:endParaRPr lang="en-GB"/>
          </a:p>
        </p:txBody>
      </p:sp>
    </p:spTree>
    <p:extLst>
      <p:ext uri="{BB962C8B-B14F-4D97-AF65-F5344CB8AC3E}">
        <p14:creationId xmlns:p14="http://schemas.microsoft.com/office/powerpoint/2010/main" val="216597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15</a:t>
            </a:fld>
            <a:endParaRPr lang="en-GB"/>
          </a:p>
        </p:txBody>
      </p:sp>
    </p:spTree>
    <p:extLst>
      <p:ext uri="{BB962C8B-B14F-4D97-AF65-F5344CB8AC3E}">
        <p14:creationId xmlns:p14="http://schemas.microsoft.com/office/powerpoint/2010/main" val="2519117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18</a:t>
            </a:fld>
            <a:endParaRPr lang="en-GB"/>
          </a:p>
        </p:txBody>
      </p:sp>
    </p:spTree>
    <p:extLst>
      <p:ext uri="{BB962C8B-B14F-4D97-AF65-F5344CB8AC3E}">
        <p14:creationId xmlns:p14="http://schemas.microsoft.com/office/powerpoint/2010/main" val="3280006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Please use this link to find your SEND budget Memo (Norfolk academies only) </a:t>
            </a:r>
            <a:r>
              <a:rPr lang="en-GB" err="1">
                <a:hlinkClick r:id="rId3"/>
              </a:rPr>
              <a:t>Childrens</a:t>
            </a:r>
            <a:r>
              <a:rPr lang="en-GB">
                <a:hlinkClick r:id="rId3"/>
              </a:rPr>
              <a:t> Services ICT Solutions</a:t>
            </a:r>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21</a:t>
            </a:fld>
            <a:endParaRPr lang="en-GB"/>
          </a:p>
        </p:txBody>
      </p:sp>
    </p:spTree>
    <p:extLst>
      <p:ext uri="{BB962C8B-B14F-4D97-AF65-F5344CB8AC3E}">
        <p14:creationId xmlns:p14="http://schemas.microsoft.com/office/powerpoint/2010/main" val="1714718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23</a:t>
            </a:fld>
            <a:endParaRPr lang="en-GB"/>
          </a:p>
        </p:txBody>
      </p:sp>
    </p:spTree>
    <p:extLst>
      <p:ext uri="{BB962C8B-B14F-4D97-AF65-F5344CB8AC3E}">
        <p14:creationId xmlns:p14="http://schemas.microsoft.com/office/powerpoint/2010/main" val="267604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25</a:t>
            </a:fld>
            <a:endParaRPr lang="en-GB"/>
          </a:p>
        </p:txBody>
      </p:sp>
    </p:spTree>
    <p:extLst>
      <p:ext uri="{BB962C8B-B14F-4D97-AF65-F5344CB8AC3E}">
        <p14:creationId xmlns:p14="http://schemas.microsoft.com/office/powerpoint/2010/main" val="944190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794D9AD-4849-4A8C-BF2F-AF65B6E8609B}" type="slidenum">
              <a:rPr lang="en-GB" smtClean="0"/>
              <a:t>26</a:t>
            </a:fld>
            <a:endParaRPr lang="en-GB"/>
          </a:p>
        </p:txBody>
      </p:sp>
    </p:spTree>
    <p:extLst>
      <p:ext uri="{BB962C8B-B14F-4D97-AF65-F5344CB8AC3E}">
        <p14:creationId xmlns:p14="http://schemas.microsoft.com/office/powerpoint/2010/main" val="3732929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54638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2702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572865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305014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79029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441106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69717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31484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62697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55478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8/10/2026</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77243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8/10/2026</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7365400"/>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hyperlink" Target="https://www.schools.norfolk.gov.uk/article/29964/School-budget-share" TargetMode="External"/><Relationship Id="rId7" Type="http://schemas.openxmlformats.org/officeDocument/2006/relationships/image" Target="../media/image2.png"/><Relationship Id="rId2" Type="http://schemas.openxmlformats.org/officeDocument/2006/relationships/hyperlink" Target="https://www.norfolk.gov.uk/article/40673/Education-health-and-care-EHC-plans"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pn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view.officeapps.live.com/op/view.aspx?src=https%3A%2F%2Fwww.howardjunior.co.uk%2Fattachments%2Fdownload.asp%3Ffile%3D31%26type%3Ddocx&amp;wdOrigin=BROWSELINK"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csapps.norfolk.gov.uk/BudgetShare/pdf/25/SENMemorandum/0956.pdf"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view.officeapps.live.com/op/view.aspx?src=https%3A%2F%2Fwww.howardjunior.co.uk%2Fattachments%2Fdownload.asp%3Ffile%3D182%26type%3Ddocx&amp;wdOrigin=BROWSELINK"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hyperlink" Target="mailto:senmediation@kids.org.uk" TargetMode="External"/><Relationship Id="rId7" Type="http://schemas.openxmlformats.org/officeDocument/2006/relationships/image" Target="../media/image2.png"/><Relationship Id="rId2" Type="http://schemas.openxmlformats.org/officeDocument/2006/relationships/hyperlink" Target="https://www.norfolksendiass.org.uk/"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northwoottonacademy.co.uk/page/?title=School+Policies&amp;pid=18" TargetMode="External"/><Relationship Id="rId4" Type="http://schemas.openxmlformats.org/officeDocument/2006/relationships/hyperlink" Target="http://www.kids.org.uk/"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howardjunior.co.uk/attachments/download.asp?file=292&amp;type=pdf" TargetMode="External"/><Relationship Id="rId3" Type="http://schemas.openxmlformats.org/officeDocument/2006/relationships/image" Target="../media/image3.png"/><Relationship Id="rId7" Type="http://schemas.openxmlformats.org/officeDocument/2006/relationships/hyperlink" Target="https://www.eastern-mat.co.uk/attachments/download.asp?file=476&amp;type=pdf" TargetMode="External"/><Relationship Id="rId12"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hyperlink" Target="https://www.eastern-mat.co.uk/attachments/download.asp?file=899&amp;type=pdf" TargetMode="External"/><Relationship Id="rId11" Type="http://schemas.openxmlformats.org/officeDocument/2006/relationships/hyperlink" Target="https://www.eastern-mat.co.uk/attachments/download.asp?file=737&amp;type=pdf" TargetMode="External"/><Relationship Id="rId5" Type="http://schemas.openxmlformats.org/officeDocument/2006/relationships/hyperlink" Target="https://www.howardjunior.co.uk/attachments/download.asp?file=181&amp;type=pdf" TargetMode="External"/><Relationship Id="rId10" Type="http://schemas.openxmlformats.org/officeDocument/2006/relationships/hyperlink" Target="https://www.howardjunior.co.uk/attachments/download.asp?file=156&amp;type=pdf" TargetMode="External"/><Relationship Id="rId4" Type="http://schemas.openxmlformats.org/officeDocument/2006/relationships/hyperlink" Target="https://www.howardjunior.co.uk/attachments/download.asp?file=161&amp;type=pdf" TargetMode="External"/><Relationship Id="rId9" Type="http://schemas.openxmlformats.org/officeDocument/2006/relationships/hyperlink" Target="https://www.howardjunior.co.uk/attachments/download.asp?file=290&amp;type=pdf"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justonenorfolk.nhs.uk/" TargetMode="External"/><Relationship Id="rId7" Type="http://schemas.openxmlformats.org/officeDocument/2006/relationships/image" Target="../media/image31.png"/><Relationship Id="rId2" Type="http://schemas.openxmlformats.org/officeDocument/2006/relationships/hyperlink" Target="file:///\\nr-fp1\staffhome$\A.Mancini\Downloads\www.norfolk.gov.uk\send" TargetMode="External"/><Relationship Id="rId1" Type="http://schemas.openxmlformats.org/officeDocument/2006/relationships/slideLayout" Target="../slideLayouts/slideLayout2.xml"/><Relationship Id="rId6" Type="http://schemas.openxmlformats.org/officeDocument/2006/relationships/hyperlink" Target="https://www.howardjunior.co.uk/" TargetMode="External"/><Relationship Id="rId5" Type="http://schemas.openxmlformats.org/officeDocument/2006/relationships/hyperlink" Target="http://www.gov.uk/government/publications/send-code-of-practice-0-to-25" TargetMode="External"/><Relationship Id="rId4" Type="http://schemas.openxmlformats.org/officeDocument/2006/relationships/hyperlink" Target="http://www.norfolkparentpartnership.org.uk/" TargetMode="Externa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abstract watercolor pattern on a white background">
            <a:extLst>
              <a:ext uri="{FF2B5EF4-FFF2-40B4-BE49-F238E27FC236}">
                <a16:creationId xmlns:a16="http://schemas.microsoft.com/office/drawing/2014/main" id="{CAA7CBC7-B883-9178-00DC-211D750D6DFE}"/>
              </a:ext>
            </a:extLst>
          </p:cNvPr>
          <p:cNvPicPr>
            <a:picLocks noChangeAspect="1"/>
          </p:cNvPicPr>
          <p:nvPr/>
        </p:nvPicPr>
        <p:blipFill>
          <a:blip r:embed="rId2"/>
          <a:srcRect t="14644" b="1086"/>
          <a:stretch>
            <a:fillRect/>
          </a:stretch>
        </p:blipFill>
        <p:spPr>
          <a:xfrm>
            <a:off x="-100341" y="47393"/>
            <a:ext cx="12191980" cy="6857989"/>
          </a:xfrm>
          <a:prstGeom prst="rect">
            <a:avLst/>
          </a:prstGeom>
        </p:spPr>
      </p:pic>
      <p:sp>
        <p:nvSpPr>
          <p:cNvPr id="11"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1" y="1028700"/>
            <a:ext cx="4038600" cy="48006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9" y="4550150"/>
            <a:ext cx="867485" cy="115439"/>
            <a:chOff x="8910933" y="1861308"/>
            <a:chExt cx="867485" cy="115439"/>
          </a:xfrm>
        </p:grpSpPr>
        <p:sp>
          <p:nvSpPr>
            <p:cNvPr id="14" name="Rectangle 13">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F5F4F89-0006-658F-5C3E-4A2AF781A252}"/>
              </a:ext>
            </a:extLst>
          </p:cNvPr>
          <p:cNvSpPr>
            <a:spLocks noGrp="1"/>
          </p:cNvSpPr>
          <p:nvPr>
            <p:ph type="ctrTitle"/>
          </p:nvPr>
        </p:nvSpPr>
        <p:spPr>
          <a:xfrm>
            <a:off x="1284487" y="2127162"/>
            <a:ext cx="3690256" cy="1596348"/>
          </a:xfrm>
        </p:spPr>
        <p:txBody>
          <a:bodyPr>
            <a:normAutofit/>
          </a:bodyPr>
          <a:lstStyle/>
          <a:p>
            <a:r>
              <a:rPr lang="en-GB" b="1" u="sng">
                <a:latin typeface="Aptos" panose="020B0004020202020204" pitchFamily="34" charset="0"/>
              </a:rPr>
              <a:t>SEND Information Report</a:t>
            </a:r>
          </a:p>
        </p:txBody>
      </p:sp>
      <p:sp>
        <p:nvSpPr>
          <p:cNvPr id="3" name="Subtitle 2">
            <a:extLst>
              <a:ext uri="{FF2B5EF4-FFF2-40B4-BE49-F238E27FC236}">
                <a16:creationId xmlns:a16="http://schemas.microsoft.com/office/drawing/2014/main" id="{F4773951-5AA0-04EA-D5C0-0CBA5324C5ED}"/>
              </a:ext>
            </a:extLst>
          </p:cNvPr>
          <p:cNvSpPr>
            <a:spLocks noGrp="1"/>
          </p:cNvSpPr>
          <p:nvPr>
            <p:ph type="subTitle" idx="1"/>
          </p:nvPr>
        </p:nvSpPr>
        <p:spPr>
          <a:xfrm>
            <a:off x="1284487" y="3476387"/>
            <a:ext cx="3595857" cy="1596347"/>
          </a:xfrm>
        </p:spPr>
        <p:txBody>
          <a:bodyPr>
            <a:normAutofit/>
          </a:bodyPr>
          <a:lstStyle/>
          <a:p>
            <a:pPr>
              <a:lnSpc>
                <a:spcPct val="150000"/>
              </a:lnSpc>
            </a:pPr>
            <a:r>
              <a:rPr lang="en-GB" b="1">
                <a:latin typeface="Aptos" panose="020B0004020202020204" pitchFamily="34" charset="0"/>
              </a:rPr>
              <a:t>September 2026</a:t>
            </a:r>
          </a:p>
          <a:p>
            <a:pPr>
              <a:spcBef>
                <a:spcPts val="0"/>
              </a:spcBef>
            </a:pPr>
            <a:r>
              <a:rPr lang="en-GB" b="1">
                <a:latin typeface="Aptos" panose="020B0004020202020204" pitchFamily="34" charset="0"/>
              </a:rPr>
              <a:t>Reporting on academic year 2025-2026</a:t>
            </a:r>
          </a:p>
        </p:txBody>
      </p:sp>
      <p:pic>
        <p:nvPicPr>
          <p:cNvPr id="7" name="Picture 6">
            <a:extLst>
              <a:ext uri="{FF2B5EF4-FFF2-40B4-BE49-F238E27FC236}">
                <a16:creationId xmlns:a16="http://schemas.microsoft.com/office/drawing/2014/main" id="{4AEB84A6-FDC2-3525-A9F8-894DB217E45D}"/>
              </a:ext>
            </a:extLst>
          </p:cNvPr>
          <p:cNvPicPr>
            <a:picLocks noChangeAspect="1"/>
          </p:cNvPicPr>
          <p:nvPr/>
        </p:nvPicPr>
        <p:blipFill>
          <a:blip r:embed="rId3"/>
          <a:srcRect t="29200" b="28948"/>
          <a:stretch>
            <a:fillRect/>
          </a:stretch>
        </p:blipFill>
        <p:spPr>
          <a:xfrm>
            <a:off x="545823" y="856330"/>
            <a:ext cx="5004355" cy="1947830"/>
          </a:xfrm>
          <a:prstGeom prst="rect">
            <a:avLst/>
          </a:prstGeom>
        </p:spPr>
      </p:pic>
      <p:pic>
        <p:nvPicPr>
          <p:cNvPr id="6" name="Picture 5">
            <a:extLst>
              <a:ext uri="{FF2B5EF4-FFF2-40B4-BE49-F238E27FC236}">
                <a16:creationId xmlns:a16="http://schemas.microsoft.com/office/drawing/2014/main" id="{B863503A-5581-D309-490E-43A709B1D0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40160" y="5932449"/>
            <a:ext cx="2321295" cy="632042"/>
          </a:xfrm>
          <a:prstGeom prst="rect">
            <a:avLst/>
          </a:prstGeom>
          <a:noFill/>
          <a:ln>
            <a:noFill/>
          </a:ln>
        </p:spPr>
      </p:pic>
      <p:sp>
        <p:nvSpPr>
          <p:cNvPr id="5" name="Subtitle 2">
            <a:extLst>
              <a:ext uri="{FF2B5EF4-FFF2-40B4-BE49-F238E27FC236}">
                <a16:creationId xmlns:a16="http://schemas.microsoft.com/office/drawing/2014/main" id="{BBB2EE4F-A694-D0C0-F5DB-997955CD8BE4}"/>
              </a:ext>
            </a:extLst>
          </p:cNvPr>
          <p:cNvSpPr txBox="1">
            <a:spLocks/>
          </p:cNvSpPr>
          <p:nvPr/>
        </p:nvSpPr>
        <p:spPr>
          <a:xfrm>
            <a:off x="8495782" y="3728082"/>
            <a:ext cx="3595857" cy="1596347"/>
          </a:xfrm>
          <a:prstGeom prst="rect">
            <a:avLst/>
          </a:prstGeom>
        </p:spPr>
        <p:txBody>
          <a:bodyPr vert="horz" lIns="91440" tIns="45720" rIns="91440" bIns="45720" rtlCol="0">
            <a:normAutofit/>
          </a:bodyPr>
          <a:lstStyle>
            <a:lvl1pPr marL="0" indent="0" algn="ctr" defTabSz="914400" rtl="0" eaLnBrk="1" latinLnBrk="0" hangingPunct="1">
              <a:lnSpc>
                <a:spcPct val="100000"/>
              </a:lnSpc>
              <a:spcBef>
                <a:spcPts val="1000"/>
              </a:spcBef>
              <a:buFontTx/>
              <a:buNone/>
              <a:defRPr sz="2000" kern="1200">
                <a:solidFill>
                  <a:schemeClr val="tx2"/>
                </a:solidFill>
                <a:latin typeface="+mn-lt"/>
                <a:ea typeface="+mn-ea"/>
                <a:cs typeface="+mn-cs"/>
              </a:defRPr>
            </a:lvl1pPr>
            <a:lvl2pPr marL="457200" indent="0" algn="ctr" defTabSz="914400" rtl="0" eaLnBrk="1" latinLnBrk="0" hangingPunct="1">
              <a:lnSpc>
                <a:spcPct val="110000"/>
              </a:lnSpc>
              <a:spcBef>
                <a:spcPts val="500"/>
              </a:spcBef>
              <a:buSzPct val="85000"/>
              <a:buFont typeface="Arial" panose="020B0604020202020204" pitchFamily="34" charset="0"/>
              <a:buNone/>
              <a:defRPr sz="2000" kern="1200">
                <a:solidFill>
                  <a:schemeClr val="tx2"/>
                </a:solidFill>
                <a:latin typeface="+mn-lt"/>
                <a:ea typeface="+mn-ea"/>
                <a:cs typeface="+mn-cs"/>
              </a:defRPr>
            </a:lvl2pPr>
            <a:lvl3pPr marL="914400" indent="0" algn="ctr" defTabSz="914400" rtl="0" eaLnBrk="1" latinLnBrk="0" hangingPunct="1">
              <a:lnSpc>
                <a:spcPct val="110000"/>
              </a:lnSpc>
              <a:spcBef>
                <a:spcPts val="500"/>
              </a:spcBef>
              <a:buFontTx/>
              <a:buNone/>
              <a:defRPr sz="1800" kern="1200">
                <a:solidFill>
                  <a:schemeClr val="tx2"/>
                </a:solidFill>
                <a:latin typeface="+mn-lt"/>
                <a:ea typeface="+mn-ea"/>
                <a:cs typeface="+mn-cs"/>
              </a:defRPr>
            </a:lvl3pPr>
            <a:lvl4pPr marL="1371600" indent="0" algn="ctr" defTabSz="914400" rtl="0" eaLnBrk="1" latinLnBrk="0" hangingPunct="1">
              <a:lnSpc>
                <a:spcPct val="110000"/>
              </a:lnSpc>
              <a:spcBef>
                <a:spcPts val="500"/>
              </a:spcBef>
              <a:buFont typeface="Arial" panose="020B0604020202020204" pitchFamily="34" charset="0"/>
              <a:buNone/>
              <a:defRPr sz="1600" kern="1200">
                <a:solidFill>
                  <a:schemeClr val="tx2"/>
                </a:solidFill>
                <a:latin typeface="+mn-lt"/>
                <a:ea typeface="+mn-ea"/>
                <a:cs typeface="+mn-cs"/>
              </a:defRPr>
            </a:lvl4pPr>
            <a:lvl5pPr marL="1828800" indent="0" algn="ctr" defTabSz="914400" rtl="0" eaLnBrk="1" latinLnBrk="0" hangingPunct="1">
              <a:lnSpc>
                <a:spcPct val="110000"/>
              </a:lnSpc>
              <a:spcBef>
                <a:spcPts val="500"/>
              </a:spcBef>
              <a:buFontTx/>
              <a:buNone/>
              <a:defRPr sz="160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50000"/>
              </a:lnSpc>
            </a:pPr>
            <a:r>
              <a:rPr lang="en-GB" b="1">
                <a:latin typeface="Aptos" panose="020B0004020202020204" pitchFamily="34" charset="0"/>
              </a:rPr>
              <a:t>As of September 2026- we have been rebranded as:</a:t>
            </a:r>
          </a:p>
          <a:p>
            <a:pPr>
              <a:lnSpc>
                <a:spcPct val="150000"/>
              </a:lnSpc>
            </a:pPr>
            <a:endParaRPr lang="en-GB" b="1">
              <a:latin typeface="Aptos" panose="020B0004020202020204" pitchFamily="34" charset="0"/>
            </a:endParaRPr>
          </a:p>
        </p:txBody>
      </p:sp>
      <p:pic>
        <p:nvPicPr>
          <p:cNvPr id="10" name="Picture 9">
            <a:extLst>
              <a:ext uri="{FF2B5EF4-FFF2-40B4-BE49-F238E27FC236}">
                <a16:creationId xmlns:a16="http://schemas.microsoft.com/office/drawing/2014/main" id="{AD426D7D-DC35-1896-56E2-7E0EB5814F99}"/>
              </a:ext>
            </a:extLst>
          </p:cNvPr>
          <p:cNvPicPr>
            <a:picLocks noChangeAspect="1"/>
          </p:cNvPicPr>
          <p:nvPr/>
        </p:nvPicPr>
        <p:blipFill>
          <a:blip r:embed="rId5"/>
          <a:stretch>
            <a:fillRect/>
          </a:stretch>
        </p:blipFill>
        <p:spPr>
          <a:xfrm>
            <a:off x="9190258" y="4774961"/>
            <a:ext cx="2206903" cy="863979"/>
          </a:xfrm>
          <a:prstGeom prst="rect">
            <a:avLst/>
          </a:prstGeom>
        </p:spPr>
      </p:pic>
    </p:spTree>
    <p:extLst>
      <p:ext uri="{BB962C8B-B14F-4D97-AF65-F5344CB8AC3E}">
        <p14:creationId xmlns:p14="http://schemas.microsoft.com/office/powerpoint/2010/main" val="3431905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C0D0A14-11C3-5F0C-5F55-16269016B352}"/>
              </a:ext>
            </a:extLst>
          </p:cNvPr>
          <p:cNvSpPr txBox="1"/>
          <p:nvPr/>
        </p:nvSpPr>
        <p:spPr>
          <a:xfrm>
            <a:off x="574158" y="363065"/>
            <a:ext cx="11313042" cy="4666727"/>
          </a:xfrm>
          <a:prstGeom prst="rect">
            <a:avLst/>
          </a:prstGeom>
          <a:solidFill>
            <a:schemeClr val="bg2"/>
          </a:solidFill>
          <a:ln>
            <a:solidFill>
              <a:schemeClr val="tx1"/>
            </a:solidFill>
          </a:ln>
        </p:spPr>
        <p:txBody>
          <a:bodyPr wrap="square">
            <a:spAutoFit/>
          </a:bodyPr>
          <a:lstStyle/>
          <a:p>
            <a:pPr algn="ctr">
              <a:lnSpc>
                <a:spcPct val="107000"/>
              </a:lnSpc>
              <a:spcAft>
                <a:spcPts val="800"/>
              </a:spcAft>
              <a:buNone/>
            </a:pPr>
            <a:r>
              <a:rPr lang="en-GB" sz="2600">
                <a:latin typeface="Aptos" panose="020B0004020202020204" pitchFamily="34" charset="0"/>
                <a:cs typeface="Arial" panose="020B0604020202020204" pitchFamily="34" charset="0"/>
              </a:rPr>
              <a:t>Publication Date: September 2026</a:t>
            </a:r>
          </a:p>
          <a:p>
            <a:pPr algn="ctr">
              <a:lnSpc>
                <a:spcPct val="107000"/>
              </a:lnSpc>
              <a:spcAft>
                <a:spcPts val="800"/>
              </a:spcAft>
              <a:buNone/>
            </a:pPr>
            <a:r>
              <a:rPr lang="en-GB" sz="2600">
                <a:latin typeface="Aptos" panose="020B0004020202020204" pitchFamily="34" charset="0"/>
                <a:cs typeface="Arial" panose="020B0604020202020204" pitchFamily="34" charset="0"/>
              </a:rPr>
              <a:t>Review Date: September 2027</a:t>
            </a:r>
          </a:p>
          <a:p>
            <a:pPr algn="ctr">
              <a:lnSpc>
                <a:spcPct val="107000"/>
              </a:lnSpc>
              <a:spcAft>
                <a:spcPts val="800"/>
              </a:spcAft>
              <a:buNone/>
            </a:pPr>
            <a:r>
              <a:rPr lang="en-GB" sz="2600">
                <a:latin typeface="Aptos" panose="020B0004020202020204" pitchFamily="34" charset="0"/>
                <a:cs typeface="Arial" panose="020B0604020202020204" pitchFamily="34" charset="0"/>
              </a:rPr>
              <a:t> At Howard Junior School we believe in participation and achievement for all. We aim to create an inclusive culture in our school and respond positively to the diversity of the children’s backgrounds, interests, experience, knowledge and skills so that all pupils, regardless of individual need, make the best possible progress. </a:t>
            </a:r>
          </a:p>
          <a:p>
            <a:pPr algn="ctr">
              <a:lnSpc>
                <a:spcPct val="107000"/>
              </a:lnSpc>
              <a:spcAft>
                <a:spcPts val="800"/>
              </a:spcAft>
              <a:buNone/>
            </a:pPr>
            <a:r>
              <a:rPr lang="en-GB" sz="2600">
                <a:latin typeface="Aptos" panose="020B0004020202020204" pitchFamily="34" charset="0"/>
                <a:cs typeface="Arial" panose="020B0604020202020204" pitchFamily="34" charset="0"/>
              </a:rPr>
              <a:t>This SEND Information Report describes the range of provision and support available to support identified children as and when appropriate. This is subject to change depending on budgetary constraints and policy review. </a:t>
            </a:r>
            <a:endParaRPr lang="en-GB" sz="2600">
              <a:effectLst/>
              <a:latin typeface="Aptos" panose="020B00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9A2F83B-7820-8EA8-A42C-7074977F0B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4438" y="5455477"/>
            <a:ext cx="2055675" cy="559719"/>
          </a:xfrm>
          <a:prstGeom prst="rect">
            <a:avLst/>
          </a:prstGeom>
          <a:noFill/>
          <a:ln>
            <a:noFill/>
          </a:ln>
        </p:spPr>
      </p:pic>
      <p:pic>
        <p:nvPicPr>
          <p:cNvPr id="2" name="Picture 1" descr="A yellow shield with blue text and blue text&#10;&#10;AI-generated content may be incorrect.">
            <a:extLst>
              <a:ext uri="{FF2B5EF4-FFF2-40B4-BE49-F238E27FC236}">
                <a16:creationId xmlns:a16="http://schemas.microsoft.com/office/drawing/2014/main" id="{62CCF804-33C8-4E3A-8EDB-8ADA000F5849}"/>
              </a:ext>
            </a:extLst>
          </p:cNvPr>
          <p:cNvPicPr>
            <a:picLocks noChangeAspect="1"/>
          </p:cNvPicPr>
          <p:nvPr/>
        </p:nvPicPr>
        <p:blipFill>
          <a:blip r:embed="rId3" cstate="print">
            <a:extLst>
              <a:ext uri="{28A0092B-C50C-407E-A947-70E740481C1C}">
                <a14:useLocalDpi xmlns:a14="http://schemas.microsoft.com/office/drawing/2010/main" val="0"/>
              </a:ext>
            </a:extLst>
          </a:blip>
          <a:srcRect l="6807" t="33980" r="7614" b="33713"/>
          <a:stretch>
            <a:fillRect/>
          </a:stretch>
        </p:blipFill>
        <p:spPr bwMode="auto">
          <a:xfrm>
            <a:off x="3256613" y="5199400"/>
            <a:ext cx="2839387" cy="1071871"/>
          </a:xfrm>
          <a:prstGeom prst="rect">
            <a:avLst/>
          </a:prstGeom>
          <a:noFill/>
          <a:ln>
            <a:noFill/>
          </a:ln>
        </p:spPr>
      </p:pic>
    </p:spTree>
    <p:extLst>
      <p:ext uri="{BB962C8B-B14F-4D97-AF65-F5344CB8AC3E}">
        <p14:creationId xmlns:p14="http://schemas.microsoft.com/office/powerpoint/2010/main" val="3783415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F47649-8A65-0AC0-19B0-F5CB4F8CCA19}"/>
              </a:ext>
            </a:extLst>
          </p:cNvPr>
          <p:cNvSpPr txBox="1"/>
          <p:nvPr/>
        </p:nvSpPr>
        <p:spPr>
          <a:xfrm>
            <a:off x="1488052" y="1075545"/>
            <a:ext cx="9165771" cy="3763081"/>
          </a:xfrm>
          <a:prstGeom prst="rect">
            <a:avLst/>
          </a:prstGeom>
          <a:solidFill>
            <a:schemeClr val="bg2"/>
          </a:solidFill>
          <a:ln>
            <a:solidFill>
              <a:schemeClr val="tx1"/>
            </a:solidFill>
          </a:ln>
        </p:spPr>
        <p:txBody>
          <a:bodyPr wrap="square">
            <a:spAutoFit/>
          </a:bodyPr>
          <a:lstStyle/>
          <a:p>
            <a:pPr algn="ctr">
              <a:lnSpc>
                <a:spcPct val="107000"/>
              </a:lnSpc>
              <a:spcAft>
                <a:spcPts val="800"/>
              </a:spcAft>
              <a:buNone/>
            </a:pPr>
            <a:r>
              <a:rPr lang="en-US" sz="200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This report details our annual offer to learners with SEND.</a:t>
            </a:r>
            <a:endParaRPr lang="en-GB">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200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To be effective, it needs the views of all: parents/carers, pupils, governors and staff.</a:t>
            </a:r>
            <a:endParaRPr lang="en-GB">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200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If you have any comments, please contact:</a:t>
            </a:r>
            <a:endParaRPr lang="en-GB">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2000" b="1" err="1">
                <a:solidFill>
                  <a:srgbClr val="000000"/>
                </a:solidFill>
                <a:latin typeface="Aptos" panose="020B0004020202020204" pitchFamily="34" charset="0"/>
                <a:ea typeface="Times New Roman" panose="02020603050405020304" pitchFamily="18" charset="0"/>
                <a:cs typeface="Calibri" panose="020F0502020204030204" pitchFamily="34" charset="0"/>
              </a:rPr>
              <a:t>Mr</a:t>
            </a:r>
            <a:r>
              <a:rPr lang="en-US" sz="2000" b="1">
                <a:solidFill>
                  <a:srgbClr val="000000"/>
                </a:solidFill>
                <a:latin typeface="Aptos" panose="020B0004020202020204" pitchFamily="34" charset="0"/>
                <a:ea typeface="Times New Roman" panose="02020603050405020304" pitchFamily="18" charset="0"/>
                <a:cs typeface="Calibri" panose="020F0502020204030204" pitchFamily="34" charset="0"/>
              </a:rPr>
              <a:t> Ben Paull</a:t>
            </a:r>
            <a:r>
              <a:rPr lang="en-US" sz="2000" b="1">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(Principal) </a:t>
            </a:r>
            <a:endParaRPr lang="en-GB">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2000" b="1">
                <a:solidFill>
                  <a:srgbClr val="000000"/>
                </a:solidFill>
                <a:effectLst/>
                <a:latin typeface="Aptos" panose="020B0004020202020204" pitchFamily="34" charset="0"/>
                <a:ea typeface="Times New Roman" panose="02020603050405020304" pitchFamily="18" charset="0"/>
                <a:cs typeface="Calibri" panose="020F0502020204030204" pitchFamily="34" charset="0"/>
              </a:rPr>
              <a:t>Mrs Sophie Hopkins (SENDCo)</a:t>
            </a:r>
            <a:r>
              <a:rPr lang="en-GB" sz="200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a:t>
            </a:r>
            <a:r>
              <a:rPr lang="en-GB" sz="2000" b="1">
                <a:solidFill>
                  <a:srgbClr val="000000"/>
                </a:solidFill>
                <a:effectLst/>
                <a:latin typeface="Aptos" panose="020B0004020202020204" pitchFamily="34" charset="0"/>
                <a:ea typeface="Times New Roman" panose="02020603050405020304" pitchFamily="18" charset="0"/>
                <a:cs typeface="Calibri" panose="020F0502020204030204" pitchFamily="34" charset="0"/>
              </a:rPr>
              <a:t>Special Educational Needs Co-Ordinator or</a:t>
            </a:r>
          </a:p>
          <a:p>
            <a:pPr algn="ctr">
              <a:lnSpc>
                <a:spcPct val="107000"/>
              </a:lnSpc>
              <a:spcAft>
                <a:spcPts val="800"/>
              </a:spcAft>
              <a:buNone/>
            </a:pPr>
            <a:r>
              <a:rPr lang="en-GB" sz="2000" b="1">
                <a:solidFill>
                  <a:srgbClr val="000000"/>
                </a:solidFill>
                <a:latin typeface="Aptos" panose="020B0004020202020204" pitchFamily="34" charset="0"/>
                <a:ea typeface="Times New Roman" panose="02020603050405020304" pitchFamily="18" charset="0"/>
                <a:cs typeface="Calibri" panose="020F0502020204030204" pitchFamily="34" charset="0"/>
              </a:rPr>
              <a:t>Mrs Kath Hodgson (Governor)</a:t>
            </a:r>
            <a:endParaRPr lang="en-GB">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2000" b="1">
                <a:solidFill>
                  <a:srgbClr val="000000"/>
                </a:solidFill>
                <a:effectLst/>
                <a:latin typeface="Aptos" panose="020B0004020202020204" pitchFamily="34" charset="0"/>
                <a:ea typeface="Times New Roman" panose="02020603050405020304" pitchFamily="18" charset="0"/>
                <a:cs typeface="Calibri" panose="020F0502020204030204" pitchFamily="34" charset="0"/>
              </a:rPr>
              <a:t>Contact details:   01553 774511</a:t>
            </a:r>
          </a:p>
          <a:p>
            <a:pPr algn="ctr">
              <a:lnSpc>
                <a:spcPct val="107000"/>
              </a:lnSpc>
              <a:spcAft>
                <a:spcPts val="800"/>
              </a:spcAft>
              <a:buNone/>
            </a:pPr>
            <a:r>
              <a:rPr lang="en-GB" sz="2000" b="1">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Email:  office@hjs.eastern-mat.co.uk</a:t>
            </a:r>
            <a:endParaRPr lang="en-GB">
              <a:effectLst/>
              <a:latin typeface="Aptos" panose="020B000402020202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128075A-AB61-78E7-0383-94F52766AB07}"/>
              </a:ext>
            </a:extLst>
          </p:cNvPr>
          <p:cNvSpPr txBox="1"/>
          <p:nvPr/>
        </p:nvSpPr>
        <p:spPr>
          <a:xfrm>
            <a:off x="1265275" y="5205553"/>
            <a:ext cx="9598668" cy="774507"/>
          </a:xfrm>
          <a:prstGeom prst="rect">
            <a:avLst/>
          </a:prstGeom>
          <a:noFill/>
        </p:spPr>
        <p:txBody>
          <a:bodyPr wrap="square">
            <a:spAutoFit/>
          </a:bodyPr>
          <a:lstStyle/>
          <a:p>
            <a:pPr>
              <a:lnSpc>
                <a:spcPct val="107000"/>
              </a:lnSpc>
              <a:spcAft>
                <a:spcPts val="800"/>
              </a:spcAft>
              <a:buNone/>
            </a:pPr>
            <a:r>
              <a:rPr lang="en-GB" sz="18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Approved by:  		</a:t>
            </a:r>
            <a:r>
              <a:rPr lang="en-GB"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Date: </a:t>
            </a:r>
            <a:r>
              <a:rPr lang="en-GB"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Last reviewed:  </a:t>
            </a:r>
            <a:r>
              <a:rPr lang="en-GB"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2026</a:t>
            </a:r>
            <a:r>
              <a:rPr lang="en-GB" sz="18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Next review due by: </a:t>
            </a:r>
            <a:r>
              <a:rPr lang="en-GB"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2027</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E2C8CE45-6970-B548-2BC8-D84A613106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954" y="345367"/>
            <a:ext cx="1955976" cy="532573"/>
          </a:xfrm>
          <a:prstGeom prst="rect">
            <a:avLst/>
          </a:prstGeom>
          <a:noFill/>
          <a:ln>
            <a:noFill/>
          </a:ln>
        </p:spPr>
      </p:pic>
      <p:pic>
        <p:nvPicPr>
          <p:cNvPr id="2" name="Picture 1">
            <a:extLst>
              <a:ext uri="{FF2B5EF4-FFF2-40B4-BE49-F238E27FC236}">
                <a16:creationId xmlns:a16="http://schemas.microsoft.com/office/drawing/2014/main" id="{1C9707D9-2A00-3B34-6508-29497F8150E4}"/>
              </a:ext>
            </a:extLst>
          </p:cNvPr>
          <p:cNvPicPr>
            <a:picLocks noChangeAspect="1"/>
          </p:cNvPicPr>
          <p:nvPr/>
        </p:nvPicPr>
        <p:blipFill>
          <a:blip r:embed="rId3"/>
          <a:srcRect t="34734" b="35548"/>
          <a:stretch>
            <a:fillRect/>
          </a:stretch>
        </p:blipFill>
        <p:spPr>
          <a:xfrm>
            <a:off x="-199744" y="211281"/>
            <a:ext cx="3375592" cy="994674"/>
          </a:xfrm>
          <a:prstGeom prst="rect">
            <a:avLst/>
          </a:prstGeom>
        </p:spPr>
      </p:pic>
    </p:spTree>
    <p:extLst>
      <p:ext uri="{BB962C8B-B14F-4D97-AF65-F5344CB8AC3E}">
        <p14:creationId xmlns:p14="http://schemas.microsoft.com/office/powerpoint/2010/main" val="4054091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52D9A-4D57-6F3F-C1B5-11CBD78D73D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93D8458-8885-315F-808B-B98AD32C570E}"/>
              </a:ext>
            </a:extLst>
          </p:cNvPr>
          <p:cNvSpPr txBox="1"/>
          <p:nvPr/>
        </p:nvSpPr>
        <p:spPr>
          <a:xfrm>
            <a:off x="2915347" y="208243"/>
            <a:ext cx="6868886" cy="584775"/>
          </a:xfrm>
          <a:prstGeom prst="rect">
            <a:avLst/>
          </a:prstGeom>
          <a:noFill/>
        </p:spPr>
        <p:txBody>
          <a:bodyPr wrap="square" rtlCol="0">
            <a:spAutoFit/>
          </a:bodyPr>
          <a:lstStyle/>
          <a:p>
            <a:r>
              <a:rPr lang="en-GB" sz="3200" b="1" u="sng">
                <a:solidFill>
                  <a:srgbClr val="002060"/>
                </a:solidFill>
                <a:latin typeface="Aptos" panose="020B0004020202020204" pitchFamily="34" charset="0"/>
                <a:cs typeface="Arial" panose="020B0604020202020204" pitchFamily="34" charset="0"/>
              </a:rPr>
              <a:t>SEND Information Report Contents</a:t>
            </a:r>
          </a:p>
        </p:txBody>
      </p:sp>
      <p:pic>
        <p:nvPicPr>
          <p:cNvPr id="4" name="Picture 3">
            <a:extLst>
              <a:ext uri="{FF2B5EF4-FFF2-40B4-BE49-F238E27FC236}">
                <a16:creationId xmlns:a16="http://schemas.microsoft.com/office/drawing/2014/main" id="{894F9D97-7E9A-BC18-A243-C80EC30E76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954" y="345367"/>
            <a:ext cx="1955976" cy="532573"/>
          </a:xfrm>
          <a:prstGeom prst="rect">
            <a:avLst/>
          </a:prstGeom>
          <a:noFill/>
          <a:ln>
            <a:noFill/>
          </a:ln>
        </p:spPr>
      </p:pic>
      <p:pic>
        <p:nvPicPr>
          <p:cNvPr id="3" name="Picture 2">
            <a:extLst>
              <a:ext uri="{FF2B5EF4-FFF2-40B4-BE49-F238E27FC236}">
                <a16:creationId xmlns:a16="http://schemas.microsoft.com/office/drawing/2014/main" id="{25EDF631-3992-EFD2-B55C-AE751525AA44}"/>
              </a:ext>
            </a:extLst>
          </p:cNvPr>
          <p:cNvPicPr>
            <a:picLocks noChangeAspect="1"/>
          </p:cNvPicPr>
          <p:nvPr/>
        </p:nvPicPr>
        <p:blipFill>
          <a:blip r:embed="rId3"/>
          <a:srcRect t="34734" b="35548"/>
          <a:stretch>
            <a:fillRect/>
          </a:stretch>
        </p:blipFill>
        <p:spPr>
          <a:xfrm>
            <a:off x="-199744" y="211281"/>
            <a:ext cx="3375592" cy="994674"/>
          </a:xfrm>
          <a:prstGeom prst="rect">
            <a:avLst/>
          </a:prstGeom>
        </p:spPr>
      </p:pic>
      <p:graphicFrame>
        <p:nvGraphicFramePr>
          <p:cNvPr id="7" name="Table 6">
            <a:extLst>
              <a:ext uri="{FF2B5EF4-FFF2-40B4-BE49-F238E27FC236}">
                <a16:creationId xmlns:a16="http://schemas.microsoft.com/office/drawing/2014/main" id="{D84CDF39-F3AB-FBA9-B547-BCEDBE67AC96}"/>
              </a:ext>
            </a:extLst>
          </p:cNvPr>
          <p:cNvGraphicFramePr>
            <a:graphicFrameLocks noGrp="1"/>
          </p:cNvGraphicFramePr>
          <p:nvPr>
            <p:extLst>
              <p:ext uri="{D42A27DB-BD31-4B8C-83A1-F6EECF244321}">
                <p14:modId xmlns:p14="http://schemas.microsoft.com/office/powerpoint/2010/main" val="3366914725"/>
              </p:ext>
            </p:extLst>
          </p:nvPr>
        </p:nvGraphicFramePr>
        <p:xfrm>
          <a:off x="2907775" y="787059"/>
          <a:ext cx="6899095" cy="5891076"/>
        </p:xfrm>
        <a:graphic>
          <a:graphicData uri="http://schemas.openxmlformats.org/drawingml/2006/table">
            <a:tbl>
              <a:tblPr firstRow="1" firstCol="1" bandRow="1"/>
              <a:tblGrid>
                <a:gridCol w="400326">
                  <a:extLst>
                    <a:ext uri="{9D8B030D-6E8A-4147-A177-3AD203B41FA5}">
                      <a16:colId xmlns:a16="http://schemas.microsoft.com/office/drawing/2014/main" val="359659808"/>
                    </a:ext>
                  </a:extLst>
                </a:gridCol>
                <a:gridCol w="2843691">
                  <a:extLst>
                    <a:ext uri="{9D8B030D-6E8A-4147-A177-3AD203B41FA5}">
                      <a16:colId xmlns:a16="http://schemas.microsoft.com/office/drawing/2014/main" val="1240484943"/>
                    </a:ext>
                  </a:extLst>
                </a:gridCol>
                <a:gridCol w="286818">
                  <a:extLst>
                    <a:ext uri="{9D8B030D-6E8A-4147-A177-3AD203B41FA5}">
                      <a16:colId xmlns:a16="http://schemas.microsoft.com/office/drawing/2014/main" val="3096102284"/>
                    </a:ext>
                  </a:extLst>
                </a:gridCol>
                <a:gridCol w="3368260">
                  <a:extLst>
                    <a:ext uri="{9D8B030D-6E8A-4147-A177-3AD203B41FA5}">
                      <a16:colId xmlns:a16="http://schemas.microsoft.com/office/drawing/2014/main" val="3772261989"/>
                    </a:ext>
                  </a:extLst>
                </a:gridCol>
              </a:tblGrid>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5</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Our SEND profile for 2025-2026</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23</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additional support for learning is available to pupils with special educational needs and/or disabilities?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05039822"/>
                  </a:ext>
                </a:extLst>
              </a:tr>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8</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is SEND defined by the Department of Education?</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24</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my child be involved in decisions regarding provision that can better meet his/her needs?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64313170"/>
                  </a:ext>
                </a:extLst>
              </a:tr>
              <a:tr h="749318">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9</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does the school know if my child needs extra help?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25</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I be helped to support my child’s learning?</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I be involved in discussions about and planning for my child’s education?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1012188"/>
                  </a:ext>
                </a:extLst>
              </a:tr>
              <a:tr h="845200">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11</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are the kinds of special educational needs do we make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provision for at Howard Junior School?</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26</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the school prepare/support my child when joining the school or transferring to a new school?</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75689082"/>
                  </a:ext>
                </a:extLst>
              </a:tr>
              <a:tr h="583921">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12</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do we assess and review children’s progress?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28</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000" kern="150">
                          <a:effectLst/>
                          <a:latin typeface="Aptos" panose="020B0004020202020204" pitchFamily="34" charset="0"/>
                          <a:ea typeface="Aptos" panose="020B0004020202020204" pitchFamily="34" charset="0"/>
                          <a:cs typeface="Times New Roman" panose="02020603050405020304" pitchFamily="18" charset="0"/>
                        </a:rPr>
                        <a:t>Q. How will my child be included in activities outside the classroom, including school trips?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64179811"/>
                  </a:ext>
                </a:extLst>
              </a:tr>
              <a:tr h="583921">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15</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specialist services are available at Howard Junior School?</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29</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accessible is the academy’s environment?</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74229137"/>
                  </a:ext>
                </a:extLst>
              </a:tr>
              <a:tr h="583921">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16</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the school support a child with SEND?</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30</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support is there for children’s overall well-being?</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4428032"/>
                  </a:ext>
                </a:extLst>
              </a:tr>
              <a:tr h="418525">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19</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the curriculum be matched to each child’s needs?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31</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Complaints Procedure</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74705490"/>
                  </a:ext>
                </a:extLst>
              </a:tr>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20</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are the school’s resources allocated and matched to children’s special educational needs?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33</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Helpful links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58071547"/>
                  </a:ext>
                </a:extLst>
              </a:tr>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22</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are the staff at Howard Junior School supported to work with children with SEND and what training do they have?</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17006726"/>
                  </a:ext>
                </a:extLst>
              </a:tr>
            </a:tbl>
          </a:graphicData>
        </a:graphic>
      </p:graphicFrame>
    </p:spTree>
    <p:extLst>
      <p:ext uri="{BB962C8B-B14F-4D97-AF65-F5344CB8AC3E}">
        <p14:creationId xmlns:p14="http://schemas.microsoft.com/office/powerpoint/2010/main" val="584676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D9C1F-40E9-991E-4E5A-A61D24A72C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4C3F4C-B17F-DB1A-E9B4-F7AD85D46CB5}"/>
              </a:ext>
            </a:extLst>
          </p:cNvPr>
          <p:cNvSpPr txBox="1"/>
          <p:nvPr/>
        </p:nvSpPr>
        <p:spPr>
          <a:xfrm>
            <a:off x="3198356" y="437251"/>
            <a:ext cx="6096000" cy="584775"/>
          </a:xfrm>
          <a:prstGeom prst="rect">
            <a:avLst/>
          </a:prstGeom>
          <a:noFill/>
        </p:spPr>
        <p:txBody>
          <a:bodyPr wrap="square">
            <a:spAutoFit/>
          </a:bodyPr>
          <a:lstStyle/>
          <a:p>
            <a:r>
              <a:rPr lang="en-GB" sz="3200" b="1" u="sng">
                <a:solidFill>
                  <a:srgbClr val="002060"/>
                </a:solidFill>
                <a:latin typeface="Aptos" panose="020B0004020202020204" pitchFamily="34" charset="0"/>
                <a:cs typeface="Arial" panose="020B0604020202020204" pitchFamily="34" charset="0"/>
              </a:rPr>
              <a:t>Our SEND profile for 2025-2026</a:t>
            </a:r>
          </a:p>
        </p:txBody>
      </p:sp>
      <p:pic>
        <p:nvPicPr>
          <p:cNvPr id="5" name="Picture 4">
            <a:extLst>
              <a:ext uri="{FF2B5EF4-FFF2-40B4-BE49-F238E27FC236}">
                <a16:creationId xmlns:a16="http://schemas.microsoft.com/office/drawing/2014/main" id="{F273FBDE-62EB-0075-87F5-239EB832F8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sp>
        <p:nvSpPr>
          <p:cNvPr id="10" name="TextBox 9">
            <a:extLst>
              <a:ext uri="{FF2B5EF4-FFF2-40B4-BE49-F238E27FC236}">
                <a16:creationId xmlns:a16="http://schemas.microsoft.com/office/drawing/2014/main" id="{9ABA87EB-9773-11AF-E0BC-56F5AB003000}"/>
              </a:ext>
            </a:extLst>
          </p:cNvPr>
          <p:cNvSpPr txBox="1"/>
          <p:nvPr/>
        </p:nvSpPr>
        <p:spPr>
          <a:xfrm>
            <a:off x="1214143" y="1283508"/>
            <a:ext cx="9939454" cy="461665"/>
          </a:xfrm>
          <a:prstGeom prst="rect">
            <a:avLst/>
          </a:prstGeom>
          <a:solidFill>
            <a:schemeClr val="accent3">
              <a:lumMod val="20000"/>
              <a:lumOff val="80000"/>
            </a:schemeClr>
          </a:solidFill>
          <a:ln>
            <a:solidFill>
              <a:schemeClr val="accent1"/>
            </a:solidFill>
          </a:ln>
        </p:spPr>
        <p:txBody>
          <a:bodyPr wrap="square" rtlCol="0">
            <a:spAutoFit/>
          </a:bodyPr>
          <a:lstStyle/>
          <a:p>
            <a:pPr algn="ctr"/>
            <a:r>
              <a:rPr lang="en-GB" sz="2400" b="1">
                <a:latin typeface="Aptos" panose="020B0004020202020204" pitchFamily="34" charset="0"/>
              </a:rPr>
              <a:t>Our school SEND profile compared with National Data (June 2026).</a:t>
            </a:r>
          </a:p>
        </p:txBody>
      </p:sp>
      <p:pic>
        <p:nvPicPr>
          <p:cNvPr id="11" name="Picture 10">
            <a:extLst>
              <a:ext uri="{FF2B5EF4-FFF2-40B4-BE49-F238E27FC236}">
                <a16:creationId xmlns:a16="http://schemas.microsoft.com/office/drawing/2014/main" id="{7D7FABDA-3A68-105E-363D-40A89034AB4D}"/>
              </a:ext>
            </a:extLst>
          </p:cNvPr>
          <p:cNvPicPr>
            <a:picLocks noChangeAspect="1"/>
          </p:cNvPicPr>
          <p:nvPr/>
        </p:nvPicPr>
        <p:blipFill>
          <a:blip r:embed="rId4"/>
          <a:srcRect t="34734" b="35548"/>
          <a:stretch>
            <a:fillRect/>
          </a:stretch>
        </p:blipFill>
        <p:spPr>
          <a:xfrm>
            <a:off x="-199744" y="211281"/>
            <a:ext cx="3375592" cy="994674"/>
          </a:xfrm>
          <a:prstGeom prst="rect">
            <a:avLst/>
          </a:prstGeom>
        </p:spPr>
      </p:pic>
      <p:pic>
        <p:nvPicPr>
          <p:cNvPr id="4" name="Picture 3">
            <a:extLst>
              <a:ext uri="{FF2B5EF4-FFF2-40B4-BE49-F238E27FC236}">
                <a16:creationId xmlns:a16="http://schemas.microsoft.com/office/drawing/2014/main" id="{969EA135-3DE7-5E6D-24E9-50F5B2F96820}"/>
              </a:ext>
            </a:extLst>
          </p:cNvPr>
          <p:cNvPicPr>
            <a:picLocks noChangeAspect="1"/>
          </p:cNvPicPr>
          <p:nvPr/>
        </p:nvPicPr>
        <p:blipFill>
          <a:blip r:embed="rId5"/>
          <a:stretch>
            <a:fillRect/>
          </a:stretch>
        </p:blipFill>
        <p:spPr>
          <a:xfrm>
            <a:off x="2840942" y="2080672"/>
            <a:ext cx="6510116" cy="4340077"/>
          </a:xfrm>
          <a:prstGeom prst="rect">
            <a:avLst/>
          </a:prstGeom>
        </p:spPr>
      </p:pic>
    </p:spTree>
    <p:extLst>
      <p:ext uri="{BB962C8B-B14F-4D97-AF65-F5344CB8AC3E}">
        <p14:creationId xmlns:p14="http://schemas.microsoft.com/office/powerpoint/2010/main" val="226340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D217A-72B9-0500-5CA5-90DEAA9E4F6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AB612BE-7712-C6C6-8EB6-C941E50CA076}"/>
              </a:ext>
            </a:extLst>
          </p:cNvPr>
          <p:cNvSpPr txBox="1"/>
          <p:nvPr/>
        </p:nvSpPr>
        <p:spPr>
          <a:xfrm>
            <a:off x="3310139" y="252729"/>
            <a:ext cx="6096000" cy="584775"/>
          </a:xfrm>
          <a:prstGeom prst="rect">
            <a:avLst/>
          </a:prstGeom>
          <a:noFill/>
        </p:spPr>
        <p:txBody>
          <a:bodyPr wrap="square">
            <a:spAutoFit/>
          </a:bodyPr>
          <a:lstStyle/>
          <a:p>
            <a:r>
              <a:rPr lang="en-GB" sz="3200" b="1" u="sng">
                <a:solidFill>
                  <a:srgbClr val="002060"/>
                </a:solidFill>
                <a:latin typeface="Aptos" panose="020B0004020202020204" pitchFamily="34" charset="0"/>
                <a:cs typeface="Arial" panose="020B0604020202020204" pitchFamily="34" charset="0"/>
              </a:rPr>
              <a:t>Our SEND profile for 2025-2026</a:t>
            </a:r>
          </a:p>
        </p:txBody>
      </p:sp>
      <p:pic>
        <p:nvPicPr>
          <p:cNvPr id="5" name="Picture 4">
            <a:extLst>
              <a:ext uri="{FF2B5EF4-FFF2-40B4-BE49-F238E27FC236}">
                <a16:creationId xmlns:a16="http://schemas.microsoft.com/office/drawing/2014/main" id="{C459F8B1-36FC-7064-6EA7-CB7C879473A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pic>
        <p:nvPicPr>
          <p:cNvPr id="2" name="Picture 1">
            <a:extLst>
              <a:ext uri="{FF2B5EF4-FFF2-40B4-BE49-F238E27FC236}">
                <a16:creationId xmlns:a16="http://schemas.microsoft.com/office/drawing/2014/main" id="{E6AB82D0-9327-BC00-CE38-E84ACDA3C68E}"/>
              </a:ext>
            </a:extLst>
          </p:cNvPr>
          <p:cNvPicPr>
            <a:picLocks noChangeAspect="1"/>
          </p:cNvPicPr>
          <p:nvPr/>
        </p:nvPicPr>
        <p:blipFill>
          <a:blip r:embed="rId4"/>
          <a:srcRect t="34734" b="35548"/>
          <a:stretch>
            <a:fillRect/>
          </a:stretch>
        </p:blipFill>
        <p:spPr>
          <a:xfrm>
            <a:off x="-199744" y="211281"/>
            <a:ext cx="3375592" cy="994674"/>
          </a:xfrm>
          <a:prstGeom prst="rect">
            <a:avLst/>
          </a:prstGeom>
        </p:spPr>
      </p:pic>
      <p:pic>
        <p:nvPicPr>
          <p:cNvPr id="6" name="Picture 5">
            <a:extLst>
              <a:ext uri="{FF2B5EF4-FFF2-40B4-BE49-F238E27FC236}">
                <a16:creationId xmlns:a16="http://schemas.microsoft.com/office/drawing/2014/main" id="{50D57EA0-0932-9CDC-9CDD-651085A6B021}"/>
              </a:ext>
            </a:extLst>
          </p:cNvPr>
          <p:cNvPicPr>
            <a:picLocks noChangeAspect="1"/>
          </p:cNvPicPr>
          <p:nvPr/>
        </p:nvPicPr>
        <p:blipFill>
          <a:blip r:embed="rId5"/>
          <a:stretch>
            <a:fillRect/>
          </a:stretch>
        </p:blipFill>
        <p:spPr>
          <a:xfrm>
            <a:off x="2579221" y="1695806"/>
            <a:ext cx="7344239" cy="4909465"/>
          </a:xfrm>
          <a:prstGeom prst="rect">
            <a:avLst/>
          </a:prstGeom>
        </p:spPr>
      </p:pic>
      <p:sp>
        <p:nvSpPr>
          <p:cNvPr id="10" name="TextBox 9">
            <a:extLst>
              <a:ext uri="{FF2B5EF4-FFF2-40B4-BE49-F238E27FC236}">
                <a16:creationId xmlns:a16="http://schemas.microsoft.com/office/drawing/2014/main" id="{31A624C3-125F-3D29-FEA1-41BD31DB4E3E}"/>
              </a:ext>
            </a:extLst>
          </p:cNvPr>
          <p:cNvSpPr txBox="1"/>
          <p:nvPr/>
        </p:nvSpPr>
        <p:spPr>
          <a:xfrm>
            <a:off x="8159971" y="1038656"/>
            <a:ext cx="3526978" cy="1785104"/>
          </a:xfrm>
          <a:prstGeom prst="rect">
            <a:avLst/>
          </a:prstGeom>
          <a:solidFill>
            <a:schemeClr val="accent3">
              <a:lumMod val="20000"/>
              <a:lumOff val="80000"/>
            </a:schemeClr>
          </a:solidFill>
          <a:ln>
            <a:solidFill>
              <a:schemeClr val="accent1"/>
            </a:solidFill>
          </a:ln>
        </p:spPr>
        <p:txBody>
          <a:bodyPr wrap="square" rtlCol="0">
            <a:spAutoFit/>
          </a:bodyPr>
          <a:lstStyle/>
          <a:p>
            <a:pPr algn="ctr"/>
            <a:r>
              <a:rPr lang="en-GB" sz="2200" b="1">
                <a:latin typeface="Aptos" panose="020B0004020202020204" pitchFamily="34" charset="0"/>
              </a:rPr>
              <a:t>43% of children at Howard Junior School have a primary identified area of need; the breakdown is shown here.</a:t>
            </a:r>
          </a:p>
        </p:txBody>
      </p:sp>
    </p:spTree>
    <p:extLst>
      <p:ext uri="{BB962C8B-B14F-4D97-AF65-F5344CB8AC3E}">
        <p14:creationId xmlns:p14="http://schemas.microsoft.com/office/powerpoint/2010/main" val="164332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7BD24-5D95-7455-0CA1-B24BAEA4EBE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1572AE9-A152-5A3A-86C3-B054EB219D5C}"/>
              </a:ext>
            </a:extLst>
          </p:cNvPr>
          <p:cNvSpPr txBox="1"/>
          <p:nvPr/>
        </p:nvSpPr>
        <p:spPr>
          <a:xfrm>
            <a:off x="3198356" y="339600"/>
            <a:ext cx="6096000" cy="584775"/>
          </a:xfrm>
          <a:prstGeom prst="rect">
            <a:avLst/>
          </a:prstGeom>
          <a:noFill/>
        </p:spPr>
        <p:txBody>
          <a:bodyPr wrap="square">
            <a:spAutoFit/>
          </a:bodyPr>
          <a:lstStyle/>
          <a:p>
            <a:r>
              <a:rPr lang="en-GB" sz="3200" b="1" u="sng">
                <a:solidFill>
                  <a:srgbClr val="002060"/>
                </a:solidFill>
                <a:latin typeface="Aptos" panose="020B0004020202020204" pitchFamily="34" charset="0"/>
                <a:cs typeface="Arial" panose="020B0604020202020204" pitchFamily="34" charset="0"/>
              </a:rPr>
              <a:t>Our SEND profile for 2025-2026</a:t>
            </a:r>
          </a:p>
        </p:txBody>
      </p:sp>
      <p:pic>
        <p:nvPicPr>
          <p:cNvPr id="5" name="Picture 4">
            <a:extLst>
              <a:ext uri="{FF2B5EF4-FFF2-40B4-BE49-F238E27FC236}">
                <a16:creationId xmlns:a16="http://schemas.microsoft.com/office/drawing/2014/main" id="{178F396E-6070-B379-E56F-942F60EC6B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pic>
        <p:nvPicPr>
          <p:cNvPr id="2" name="Picture 1">
            <a:extLst>
              <a:ext uri="{FF2B5EF4-FFF2-40B4-BE49-F238E27FC236}">
                <a16:creationId xmlns:a16="http://schemas.microsoft.com/office/drawing/2014/main" id="{8BB5406F-E744-9C09-42CF-3030AA2ABAD8}"/>
              </a:ext>
            </a:extLst>
          </p:cNvPr>
          <p:cNvPicPr>
            <a:picLocks noChangeAspect="1"/>
          </p:cNvPicPr>
          <p:nvPr/>
        </p:nvPicPr>
        <p:blipFill>
          <a:blip r:embed="rId4"/>
          <a:srcRect t="34734" b="35548"/>
          <a:stretch>
            <a:fillRect/>
          </a:stretch>
        </p:blipFill>
        <p:spPr>
          <a:xfrm>
            <a:off x="-199744" y="211281"/>
            <a:ext cx="3375592" cy="994674"/>
          </a:xfrm>
          <a:prstGeom prst="rect">
            <a:avLst/>
          </a:prstGeom>
        </p:spPr>
      </p:pic>
      <p:pic>
        <p:nvPicPr>
          <p:cNvPr id="7" name="Picture 6">
            <a:extLst>
              <a:ext uri="{FF2B5EF4-FFF2-40B4-BE49-F238E27FC236}">
                <a16:creationId xmlns:a16="http://schemas.microsoft.com/office/drawing/2014/main" id="{0B25371D-6DEA-3174-5C0A-AD1C17C04A10}"/>
              </a:ext>
            </a:extLst>
          </p:cNvPr>
          <p:cNvPicPr>
            <a:picLocks noChangeAspect="1"/>
          </p:cNvPicPr>
          <p:nvPr/>
        </p:nvPicPr>
        <p:blipFill>
          <a:blip r:embed="rId5"/>
          <a:stretch>
            <a:fillRect/>
          </a:stretch>
        </p:blipFill>
        <p:spPr>
          <a:xfrm>
            <a:off x="2356602" y="1373169"/>
            <a:ext cx="7779507" cy="5168864"/>
          </a:xfrm>
          <a:prstGeom prst="rect">
            <a:avLst/>
          </a:prstGeom>
        </p:spPr>
      </p:pic>
      <p:sp>
        <p:nvSpPr>
          <p:cNvPr id="10" name="TextBox 9">
            <a:extLst>
              <a:ext uri="{FF2B5EF4-FFF2-40B4-BE49-F238E27FC236}">
                <a16:creationId xmlns:a16="http://schemas.microsoft.com/office/drawing/2014/main" id="{43554E13-8DA0-5CB2-1700-B17AF79B7047}"/>
              </a:ext>
            </a:extLst>
          </p:cNvPr>
          <p:cNvSpPr txBox="1"/>
          <p:nvPr/>
        </p:nvSpPr>
        <p:spPr>
          <a:xfrm>
            <a:off x="8495268" y="1091589"/>
            <a:ext cx="3281681" cy="1938992"/>
          </a:xfrm>
          <a:prstGeom prst="rect">
            <a:avLst/>
          </a:prstGeom>
          <a:solidFill>
            <a:schemeClr val="accent3">
              <a:lumMod val="20000"/>
              <a:lumOff val="80000"/>
            </a:schemeClr>
          </a:solidFill>
          <a:ln>
            <a:solidFill>
              <a:schemeClr val="accent1"/>
            </a:solidFill>
          </a:ln>
        </p:spPr>
        <p:txBody>
          <a:bodyPr wrap="square" rtlCol="0">
            <a:spAutoFit/>
          </a:bodyPr>
          <a:lstStyle/>
          <a:p>
            <a:pPr algn="ctr"/>
            <a:r>
              <a:rPr lang="en-GB" sz="2000" b="1">
                <a:latin typeface="Aptos" panose="020B0004020202020204" pitchFamily="34" charset="0"/>
              </a:rPr>
              <a:t>11.3% of children at Howard Junior School have an EHCP – the breakdown of their primary identified need is shown here.</a:t>
            </a:r>
          </a:p>
        </p:txBody>
      </p:sp>
    </p:spTree>
    <p:extLst>
      <p:ext uri="{BB962C8B-B14F-4D97-AF65-F5344CB8AC3E}">
        <p14:creationId xmlns:p14="http://schemas.microsoft.com/office/powerpoint/2010/main" val="2991974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5C3-9717-FC06-043A-F1A93512BF55}"/>
            </a:ext>
          </a:extLst>
        </p:cNvPr>
        <p:cNvGrpSpPr/>
        <p:nvPr/>
      </p:nvGrpSpPr>
      <p:grpSpPr>
        <a:xfrm>
          <a:off x="0" y="0"/>
          <a:ext cx="0" cy="0"/>
          <a:chOff x="0" y="0"/>
          <a:chExt cx="0" cy="0"/>
        </a:xfrm>
      </p:grpSpPr>
      <p:sp>
        <p:nvSpPr>
          <p:cNvPr id="3" name="Flowchart: Punched Tape 2">
            <a:extLst>
              <a:ext uri="{FF2B5EF4-FFF2-40B4-BE49-F238E27FC236}">
                <a16:creationId xmlns:a16="http://schemas.microsoft.com/office/drawing/2014/main" id="{49D3E7E7-1A80-00A5-48BD-AB3C06A93403}"/>
              </a:ext>
            </a:extLst>
          </p:cNvPr>
          <p:cNvSpPr/>
          <p:nvPr/>
        </p:nvSpPr>
        <p:spPr>
          <a:xfrm flipV="1">
            <a:off x="502824" y="1645966"/>
            <a:ext cx="10395547" cy="5148235"/>
          </a:xfrm>
          <a:prstGeom prst="flowChartPunchedTap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1029E89-9844-9441-1576-DE77250E9508}"/>
              </a:ext>
            </a:extLst>
          </p:cNvPr>
          <p:cNvSpPr txBox="1"/>
          <p:nvPr/>
        </p:nvSpPr>
        <p:spPr>
          <a:xfrm>
            <a:off x="502825" y="299582"/>
            <a:ext cx="11027229" cy="473976"/>
          </a:xfrm>
          <a:prstGeom prst="rect">
            <a:avLst/>
          </a:prstGeom>
          <a:noFill/>
        </p:spPr>
        <p:txBody>
          <a:bodyPr wrap="square">
            <a:spAutoFit/>
          </a:bodyPr>
          <a:lstStyle/>
          <a:p>
            <a:pPr algn="ctr">
              <a:lnSpc>
                <a:spcPct val="107000"/>
              </a:lnSpc>
              <a:spcAft>
                <a:spcPts val="800"/>
              </a:spcAft>
              <a:buNone/>
            </a:pPr>
            <a:r>
              <a:rPr lang="en-GB" sz="2400" b="1" u="sng">
                <a:latin typeface="Aptos" panose="020B0004020202020204" pitchFamily="34" charset="0"/>
                <a:ea typeface="Calibri" panose="020F0502020204030204" pitchFamily="34" charset="0"/>
                <a:cs typeface="Arial" panose="020B0604020202020204" pitchFamily="34" charset="0"/>
              </a:rPr>
              <a:t>Q. How is SEND defined by the Department of Education?</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3524D252-7274-0385-07BE-5291D6D8C8CB}"/>
              </a:ext>
            </a:extLst>
          </p:cNvPr>
          <p:cNvSpPr txBox="1"/>
          <p:nvPr/>
        </p:nvSpPr>
        <p:spPr>
          <a:xfrm>
            <a:off x="754911" y="2743468"/>
            <a:ext cx="9941441" cy="3409138"/>
          </a:xfrm>
          <a:prstGeom prst="rect">
            <a:avLst/>
          </a:prstGeom>
          <a:noFill/>
        </p:spPr>
        <p:txBody>
          <a:bodyPr wrap="square">
            <a:spAutoFit/>
          </a:bodyPr>
          <a:lstStyle/>
          <a:p>
            <a:pPr algn="just">
              <a:lnSpc>
                <a:spcPct val="107000"/>
              </a:lnSpc>
              <a:spcAft>
                <a:spcPts val="1125"/>
              </a:spcAft>
              <a:buNone/>
            </a:pPr>
            <a:r>
              <a:rPr lang="en-US" b="1">
                <a:effectLst/>
                <a:latin typeface="Aptos" panose="020B0004020202020204" pitchFamily="34" charset="0"/>
                <a:ea typeface="Times New Roman" panose="02020603050405020304" pitchFamily="18" charset="0"/>
                <a:cs typeface="Arial" panose="020B0604020202020204" pitchFamily="34" charset="0"/>
              </a:rPr>
              <a:t>The Code of Practice 2014 defines SEN as follows:</a:t>
            </a:r>
            <a:r>
              <a:rPr lang="en-US">
                <a:effectLst/>
                <a:latin typeface="Aptos" panose="020B0004020202020204" pitchFamily="34" charset="0"/>
                <a:ea typeface="Times New Roman" panose="02020603050405020304" pitchFamily="18" charset="0"/>
                <a:cs typeface="Arial" panose="020B0604020202020204" pitchFamily="34" charset="0"/>
              </a:rPr>
              <a:t> </a:t>
            </a:r>
          </a:p>
          <a:p>
            <a:pPr algn="just">
              <a:lnSpc>
                <a:spcPct val="107000"/>
              </a:lnSpc>
              <a:spcAft>
                <a:spcPts val="1125"/>
              </a:spcAft>
              <a:buNone/>
            </a:pPr>
            <a:r>
              <a:rPr lang="en-US" i="1">
                <a:effectLst/>
                <a:latin typeface="Aptos" panose="020B0004020202020204" pitchFamily="34" charset="0"/>
                <a:ea typeface="Times New Roman" panose="02020603050405020304" pitchFamily="18" charset="0"/>
                <a:cs typeface="Arial" panose="020B0604020202020204" pitchFamily="34" charset="0"/>
              </a:rPr>
              <a:t>“A child or young person has SEN if they have a learning difficulty or a disability which calls for special education provision to be made for him or her. A child of compulsory school age or a young person has a learning difficulty if he or she:</a:t>
            </a:r>
            <a:endParaRPr lang="en-GB">
              <a:effectLst/>
              <a:latin typeface="Aptos" panose="020B00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1125"/>
              </a:spcAft>
              <a:buFont typeface="+mj-lt"/>
              <a:buAutoNum type="alphaLcParenR"/>
            </a:pPr>
            <a:r>
              <a:rPr lang="en-US" i="1">
                <a:effectLst/>
                <a:latin typeface="Aptos" panose="020B0004020202020204" pitchFamily="34" charset="0"/>
                <a:ea typeface="Times New Roman" panose="02020603050405020304" pitchFamily="18" charset="0"/>
                <a:cs typeface="Arial" panose="020B0604020202020204" pitchFamily="34" charset="0"/>
              </a:rPr>
              <a:t>has a significantly greater difficulty in learning than the majority of others the same age, or </a:t>
            </a:r>
            <a:endParaRPr lang="en-GB">
              <a:effectLst/>
              <a:latin typeface="Aptos" panose="020B00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1125"/>
              </a:spcAft>
              <a:buFont typeface="+mj-lt"/>
              <a:buAutoNum type="alphaLcParenR"/>
            </a:pPr>
            <a:r>
              <a:rPr lang="en-US" i="1">
                <a:effectLst/>
                <a:latin typeface="Aptos" panose="020B0004020202020204" pitchFamily="34" charset="0"/>
                <a:ea typeface="Times New Roman" panose="02020603050405020304" pitchFamily="18" charset="0"/>
                <a:cs typeface="Arial" panose="020B0604020202020204" pitchFamily="34" charset="0"/>
              </a:rPr>
              <a:t>has a disability which prevents or hinders him or her from making use of facilities of a kind generally provided for others of the same age in mainstream schools or mainstream post-16s institutions.”</a:t>
            </a:r>
            <a:endParaRPr lang="en-GB">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1125"/>
              </a:spcAft>
              <a:buNone/>
            </a:pPr>
            <a:endParaRPr lang="en-GB" sz="2000">
              <a:effectLst/>
              <a:latin typeface="Aptos" panose="020B000402020202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4EC773D9-4575-E3AC-40EA-BB7E3EA4427F}"/>
              </a:ext>
            </a:extLst>
          </p:cNvPr>
          <p:cNvSpPr txBox="1"/>
          <p:nvPr/>
        </p:nvSpPr>
        <p:spPr>
          <a:xfrm>
            <a:off x="257896" y="823920"/>
            <a:ext cx="11517086" cy="707886"/>
          </a:xfrm>
          <a:prstGeom prst="rect">
            <a:avLst/>
          </a:prstGeom>
          <a:solidFill>
            <a:schemeClr val="bg2"/>
          </a:solidFill>
          <a:ln>
            <a:solidFill>
              <a:schemeClr val="tx1"/>
            </a:solidFill>
          </a:ln>
        </p:spPr>
        <p:txBody>
          <a:bodyPr wrap="square">
            <a:spAutoFit/>
          </a:bodyPr>
          <a:lstStyle/>
          <a:p>
            <a:r>
              <a:rPr lang="en-GB" sz="2000">
                <a:latin typeface="Aptos" panose="020B0004020202020204" pitchFamily="34" charset="0"/>
              </a:rPr>
              <a:t>At different times in their school career, a child or young person may have a special educational need. </a:t>
            </a:r>
          </a:p>
          <a:p>
            <a:r>
              <a:rPr lang="en-GB" sz="2000">
                <a:latin typeface="Aptos" panose="020B0004020202020204" pitchFamily="34" charset="0"/>
              </a:rPr>
              <a:t>The Special Educational Needs Code of Practice (2014) defines SEND as:</a:t>
            </a:r>
          </a:p>
        </p:txBody>
      </p:sp>
      <p:sp>
        <p:nvSpPr>
          <p:cNvPr id="11" name="TextBox 10">
            <a:extLst>
              <a:ext uri="{FF2B5EF4-FFF2-40B4-BE49-F238E27FC236}">
                <a16:creationId xmlns:a16="http://schemas.microsoft.com/office/drawing/2014/main" id="{83E0CA9A-786C-A738-44A2-119CEB4E811B}"/>
              </a:ext>
            </a:extLst>
          </p:cNvPr>
          <p:cNvSpPr txBox="1"/>
          <p:nvPr/>
        </p:nvSpPr>
        <p:spPr>
          <a:xfrm>
            <a:off x="-12658" y="6301836"/>
            <a:ext cx="6097772" cy="369332"/>
          </a:xfrm>
          <a:prstGeom prst="rect">
            <a:avLst/>
          </a:prstGeom>
          <a:noFill/>
        </p:spPr>
        <p:txBody>
          <a:bodyPr wrap="square">
            <a:spAutoFit/>
          </a:bodyPr>
          <a:lstStyle/>
          <a:p>
            <a:r>
              <a:rPr lang="en-GB">
                <a:hlinkClick r:id="rId2"/>
              </a:rPr>
              <a:t>SEND code of practice: 0 to 25 years - GOV.UK</a:t>
            </a:r>
            <a:endParaRPr lang="en-GB"/>
          </a:p>
        </p:txBody>
      </p:sp>
      <p:pic>
        <p:nvPicPr>
          <p:cNvPr id="13" name="Picture 12">
            <a:extLst>
              <a:ext uri="{FF2B5EF4-FFF2-40B4-BE49-F238E27FC236}">
                <a16:creationId xmlns:a16="http://schemas.microsoft.com/office/drawing/2014/main" id="{E59D4853-B83F-B83D-5722-70A06C82AAD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2EE1A04A-07A2-FBFC-4F6D-D65AAB299ADF}"/>
              </a:ext>
            </a:extLst>
          </p:cNvPr>
          <p:cNvPicPr>
            <a:picLocks noChangeAspect="1"/>
          </p:cNvPicPr>
          <p:nvPr/>
        </p:nvPicPr>
        <p:blipFill>
          <a:blip r:embed="rId4"/>
          <a:srcRect t="34734" b="35548"/>
          <a:stretch>
            <a:fillRect/>
          </a:stretch>
        </p:blipFill>
        <p:spPr>
          <a:xfrm>
            <a:off x="-98144" y="186100"/>
            <a:ext cx="2079093" cy="612639"/>
          </a:xfrm>
          <a:prstGeom prst="rect">
            <a:avLst/>
          </a:prstGeom>
        </p:spPr>
      </p:pic>
    </p:spTree>
    <p:extLst>
      <p:ext uri="{BB962C8B-B14F-4D97-AF65-F5344CB8AC3E}">
        <p14:creationId xmlns:p14="http://schemas.microsoft.com/office/powerpoint/2010/main" val="121290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31F7E-EBFB-B369-85CD-B5CAA93FC18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8224E60-3911-4B10-DFAE-860F682993A3}"/>
              </a:ext>
            </a:extLst>
          </p:cNvPr>
          <p:cNvSpPr txBox="1"/>
          <p:nvPr/>
        </p:nvSpPr>
        <p:spPr>
          <a:xfrm>
            <a:off x="184186" y="122743"/>
            <a:ext cx="11571515" cy="473976"/>
          </a:xfrm>
          <a:prstGeom prst="rect">
            <a:avLst/>
          </a:prstGeom>
          <a:noFill/>
        </p:spPr>
        <p:txBody>
          <a:bodyPr wrap="square">
            <a:spAutoFit/>
          </a:bodyPr>
          <a:lstStyle/>
          <a:p>
            <a:pPr algn="ctr">
              <a:lnSpc>
                <a:spcPct val="107000"/>
              </a:lnSpc>
              <a:spcAft>
                <a:spcPts val="800"/>
              </a:spcAft>
              <a:buNone/>
            </a:pPr>
            <a:r>
              <a:rPr lang="en-GB" sz="2400" b="1" u="sng">
                <a:effectLst/>
                <a:latin typeface="Aptos" panose="020B0004020202020204" pitchFamily="34" charset="0"/>
                <a:ea typeface="Calibri" panose="020F0502020204030204" pitchFamily="34" charset="0"/>
                <a:cs typeface="Arial" panose="020B0604020202020204" pitchFamily="34" charset="0"/>
              </a:rPr>
              <a:t>Q. How does the school know if my child needs extra help? </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BD29A80A-3F00-A8EB-32C4-1D3FF8FAE21F}"/>
              </a:ext>
            </a:extLst>
          </p:cNvPr>
          <p:cNvSpPr txBox="1"/>
          <p:nvPr/>
        </p:nvSpPr>
        <p:spPr>
          <a:xfrm>
            <a:off x="238714" y="661271"/>
            <a:ext cx="11599115" cy="6186309"/>
          </a:xfrm>
          <a:prstGeom prst="rect">
            <a:avLst/>
          </a:prstGeom>
          <a:solidFill>
            <a:schemeClr val="accent6">
              <a:lumMod val="20000"/>
              <a:lumOff val="80000"/>
            </a:schemeClr>
          </a:solidFill>
          <a:ln>
            <a:solidFill>
              <a:schemeClr val="tx1"/>
            </a:solidFill>
          </a:ln>
        </p:spPr>
        <p:txBody>
          <a:bodyPr wrap="square" rtlCol="0">
            <a:spAutoFit/>
          </a:bodyPr>
          <a:lstStyle/>
          <a:p>
            <a:r>
              <a:rPr lang="en-GB" sz="2300">
                <a:latin typeface="Aptos" panose="020B0004020202020204" pitchFamily="34" charset="0"/>
                <a:cs typeface="Arial" panose="020B0604020202020204" pitchFamily="34" charset="0"/>
              </a:rPr>
              <a:t>Where a pupil’s progress is significantly slower than that of their peers, or fails to match their previous rate of progress, despite high quality first teaching targeted at specific areas of difficulty, it may be that the child has SEND. Information will be gathered, including seeking the views of parents and the pupil, as well as from teachers and assessments. </a:t>
            </a:r>
          </a:p>
          <a:p>
            <a:endParaRPr lang="en-GB" sz="1200">
              <a:latin typeface="Aptos" panose="020B0004020202020204" pitchFamily="34" charset="0"/>
              <a:cs typeface="Arial" panose="020B0604020202020204" pitchFamily="34" charset="0"/>
            </a:endParaRPr>
          </a:p>
          <a:p>
            <a:r>
              <a:rPr lang="en-GB" sz="2300">
                <a:latin typeface="Aptos" panose="020B0004020202020204" pitchFamily="34" charset="0"/>
                <a:cs typeface="Arial" panose="020B0604020202020204" pitchFamily="34" charset="0"/>
              </a:rPr>
              <a:t>There can be many reasons for learners ‘falling behind.’ These may include absences, attending lots of different schools, or worries that distract them from learning. Children who experience such barriers to learning are vulnerable, but this does not mean that all vulnerable learners have SEND. Only those with a learning difficulty that requires special educational provision ‘additional to’ or ‘different from’ the usual differentiated curriculum will be identified as having SEND. </a:t>
            </a:r>
          </a:p>
          <a:p>
            <a:endParaRPr lang="en-GB" sz="1200">
              <a:latin typeface="Aptos" panose="020B0004020202020204" pitchFamily="34" charset="0"/>
              <a:cs typeface="Arial" panose="020B0604020202020204" pitchFamily="34" charset="0"/>
            </a:endParaRPr>
          </a:p>
          <a:p>
            <a:r>
              <a:rPr lang="en-GB" sz="2300">
                <a:latin typeface="Aptos" panose="020B0004020202020204" pitchFamily="34" charset="0"/>
                <a:cs typeface="Arial" panose="020B0604020202020204" pitchFamily="34" charset="0"/>
              </a:rPr>
              <a:t>If a learner is identified as having SEND, we will provide provision that is ‘additional to or different from’ with the intent of overcoming their barriers to their learning. We follow the SEND Code of Practice Graduated Approach/Response, so-called as it may take several cycles of intervention and different strategies being tried before support needs are understood and met. It involves regular meetings with the child and parent to monitor, assess and review progress and outcomes.</a:t>
            </a:r>
          </a:p>
        </p:txBody>
      </p:sp>
      <p:pic>
        <p:nvPicPr>
          <p:cNvPr id="8" name="Picture 7">
            <a:extLst>
              <a:ext uri="{FF2B5EF4-FFF2-40B4-BE49-F238E27FC236}">
                <a16:creationId xmlns:a16="http://schemas.microsoft.com/office/drawing/2014/main" id="{138DBA2D-848B-2D80-9BE4-B91745A2A02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59391716-35D1-8F1B-53DD-7D9BCE54F1A9}"/>
              </a:ext>
            </a:extLst>
          </p:cNvPr>
          <p:cNvPicPr>
            <a:picLocks noChangeAspect="1"/>
          </p:cNvPicPr>
          <p:nvPr/>
        </p:nvPicPr>
        <p:blipFill>
          <a:blip r:embed="rId3"/>
          <a:srcRect t="34734" b="35548"/>
          <a:stretch>
            <a:fillRect/>
          </a:stretch>
        </p:blipFill>
        <p:spPr>
          <a:xfrm>
            <a:off x="-18166" y="154508"/>
            <a:ext cx="1611984" cy="474998"/>
          </a:xfrm>
          <a:prstGeom prst="rect">
            <a:avLst/>
          </a:prstGeom>
        </p:spPr>
      </p:pic>
    </p:spTree>
    <p:extLst>
      <p:ext uri="{BB962C8B-B14F-4D97-AF65-F5344CB8AC3E}">
        <p14:creationId xmlns:p14="http://schemas.microsoft.com/office/powerpoint/2010/main" val="2801232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006D1-B365-B4FE-2068-5D10E6982F0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BA8458B-42C2-F55D-8584-00D04E67C9BB}"/>
              </a:ext>
            </a:extLst>
          </p:cNvPr>
          <p:cNvPicPr>
            <a:picLocks noChangeAspect="1"/>
          </p:cNvPicPr>
          <p:nvPr/>
        </p:nvPicPr>
        <p:blipFill>
          <a:blip r:embed="rId2"/>
          <a:stretch>
            <a:fillRect/>
          </a:stretch>
        </p:blipFill>
        <p:spPr>
          <a:xfrm>
            <a:off x="1763485" y="1974216"/>
            <a:ext cx="8298265" cy="4383264"/>
          </a:xfrm>
          <a:prstGeom prst="rect">
            <a:avLst/>
          </a:prstGeom>
          <a:ln>
            <a:solidFill>
              <a:schemeClr val="tx1"/>
            </a:solidFill>
          </a:ln>
        </p:spPr>
      </p:pic>
      <p:sp>
        <p:nvSpPr>
          <p:cNvPr id="5" name="TextBox 4">
            <a:extLst>
              <a:ext uri="{FF2B5EF4-FFF2-40B4-BE49-F238E27FC236}">
                <a16:creationId xmlns:a16="http://schemas.microsoft.com/office/drawing/2014/main" id="{3239F88B-F690-5CC5-51BD-6DCD1E9F30F7}"/>
              </a:ext>
            </a:extLst>
          </p:cNvPr>
          <p:cNvSpPr txBox="1"/>
          <p:nvPr/>
        </p:nvSpPr>
        <p:spPr>
          <a:xfrm>
            <a:off x="2101604" y="262427"/>
            <a:ext cx="8134763" cy="461665"/>
          </a:xfrm>
          <a:prstGeom prst="rect">
            <a:avLst/>
          </a:prstGeom>
          <a:noFill/>
        </p:spPr>
        <p:txBody>
          <a:bodyPr wrap="square">
            <a:spAutoFit/>
          </a:bodyPr>
          <a:lstStyle/>
          <a:p>
            <a:r>
              <a:rPr lang="en-GB" sz="2400" b="1" u="sng">
                <a:latin typeface="Aptos" panose="020B0004020202020204" pitchFamily="34" charset="0"/>
                <a:cs typeface="Arial" panose="020B0604020202020204" pitchFamily="34" charset="0"/>
              </a:rPr>
              <a:t>The Graduated Response: Assess, Plan, Do Review cycle</a:t>
            </a:r>
          </a:p>
        </p:txBody>
      </p:sp>
      <p:sp>
        <p:nvSpPr>
          <p:cNvPr id="6" name="TextBox 5">
            <a:extLst>
              <a:ext uri="{FF2B5EF4-FFF2-40B4-BE49-F238E27FC236}">
                <a16:creationId xmlns:a16="http://schemas.microsoft.com/office/drawing/2014/main" id="{F6F11C54-57D9-9A57-8674-EC708588128F}"/>
              </a:ext>
            </a:extLst>
          </p:cNvPr>
          <p:cNvSpPr txBox="1"/>
          <p:nvPr/>
        </p:nvSpPr>
        <p:spPr>
          <a:xfrm>
            <a:off x="502825" y="711066"/>
            <a:ext cx="11048999" cy="1200329"/>
          </a:xfrm>
          <a:prstGeom prst="rect">
            <a:avLst/>
          </a:prstGeom>
          <a:noFill/>
          <a:ln>
            <a:solidFill>
              <a:schemeClr val="tx1"/>
            </a:solidFill>
          </a:ln>
        </p:spPr>
        <p:txBody>
          <a:bodyPr wrap="square" rtlCol="0">
            <a:spAutoFit/>
          </a:bodyPr>
          <a:lstStyle/>
          <a:p>
            <a:pPr algn="ctr"/>
            <a:r>
              <a:rPr lang="en-GB" sz="2400">
                <a:latin typeface="Aptos" panose="020B0004020202020204" pitchFamily="34" charset="0"/>
                <a:cs typeface="Arial" panose="020B0604020202020204" pitchFamily="34" charset="0"/>
              </a:rPr>
              <a:t>Monitoring progress is an integral part of teaching and leadership at Howard Junior School. We follow the ‘Assess, Plan, Do, Review’ model using Provision Map and ensure that parents/carers and children are involved in the process.</a:t>
            </a:r>
          </a:p>
        </p:txBody>
      </p:sp>
      <p:pic>
        <p:nvPicPr>
          <p:cNvPr id="8" name="Picture 7">
            <a:extLst>
              <a:ext uri="{FF2B5EF4-FFF2-40B4-BE49-F238E27FC236}">
                <a16:creationId xmlns:a16="http://schemas.microsoft.com/office/drawing/2014/main" id="{423C4DF2-17CC-01F3-13C9-5707F11CBE6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4" name="Rectangle: Rounded Corners 3">
            <a:extLst>
              <a:ext uri="{FF2B5EF4-FFF2-40B4-BE49-F238E27FC236}">
                <a16:creationId xmlns:a16="http://schemas.microsoft.com/office/drawing/2014/main" id="{4BC24F95-F2DF-859B-D20D-50048E92309F}"/>
              </a:ext>
            </a:extLst>
          </p:cNvPr>
          <p:cNvSpPr/>
          <p:nvPr/>
        </p:nvSpPr>
        <p:spPr>
          <a:xfrm>
            <a:off x="1940312" y="2073758"/>
            <a:ext cx="869795" cy="724829"/>
          </a:xfrm>
          <a:prstGeom prst="roundRect">
            <a:avLst/>
          </a:prstGeom>
          <a:solidFill>
            <a:srgbClr val="D1D1F0"/>
          </a:solidFill>
          <a:ln>
            <a:solidFill>
              <a:srgbClr val="D1D1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EAEDE414-9AB4-92E5-05DD-77581293823C}"/>
              </a:ext>
            </a:extLst>
          </p:cNvPr>
          <p:cNvSpPr/>
          <p:nvPr/>
        </p:nvSpPr>
        <p:spPr>
          <a:xfrm>
            <a:off x="8043748" y="5270236"/>
            <a:ext cx="1836232" cy="966148"/>
          </a:xfrm>
          <a:prstGeom prst="roundRect">
            <a:avLst/>
          </a:prstGeom>
          <a:solidFill>
            <a:srgbClr val="DD33E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F8DEB646-A230-87A0-CAC5-09A1FEF6B258}"/>
              </a:ext>
            </a:extLst>
          </p:cNvPr>
          <p:cNvSpPr/>
          <p:nvPr/>
        </p:nvSpPr>
        <p:spPr>
          <a:xfrm>
            <a:off x="1877122" y="5632651"/>
            <a:ext cx="1465518" cy="689409"/>
          </a:xfrm>
          <a:prstGeom prst="roundRect">
            <a:avLst/>
          </a:prstGeom>
          <a:solidFill>
            <a:srgbClr val="D1D1F0"/>
          </a:solidFill>
          <a:ln>
            <a:solidFill>
              <a:srgbClr val="D1D1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7E49592B-B97C-7ED1-853A-48D83F17EB6A}"/>
              </a:ext>
            </a:extLst>
          </p:cNvPr>
          <p:cNvSpPr/>
          <p:nvPr/>
        </p:nvSpPr>
        <p:spPr>
          <a:xfrm>
            <a:off x="8043748" y="5149140"/>
            <a:ext cx="1926162" cy="1172920"/>
          </a:xfrm>
          <a:prstGeom prst="roundRect">
            <a:avLst/>
          </a:prstGeom>
          <a:solidFill>
            <a:srgbClr val="D1D1F0"/>
          </a:solidFill>
          <a:ln>
            <a:solidFill>
              <a:srgbClr val="D1D1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FDA6037B-9E45-F015-10C9-85FB021F54A7}"/>
              </a:ext>
            </a:extLst>
          </p:cNvPr>
          <p:cNvPicPr>
            <a:picLocks noChangeAspect="1"/>
          </p:cNvPicPr>
          <p:nvPr/>
        </p:nvPicPr>
        <p:blipFill>
          <a:blip r:embed="rId4"/>
          <a:srcRect t="34734" b="35548"/>
          <a:stretch>
            <a:fillRect/>
          </a:stretch>
        </p:blipFill>
        <p:spPr>
          <a:xfrm>
            <a:off x="-53772" y="144291"/>
            <a:ext cx="2009406" cy="592104"/>
          </a:xfrm>
          <a:prstGeom prst="rect">
            <a:avLst/>
          </a:prstGeom>
        </p:spPr>
      </p:pic>
    </p:spTree>
    <p:extLst>
      <p:ext uri="{BB962C8B-B14F-4D97-AF65-F5344CB8AC3E}">
        <p14:creationId xmlns:p14="http://schemas.microsoft.com/office/powerpoint/2010/main" val="2008385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13720-F1B0-4873-7DF4-2AA68168ED3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82DD94C-7262-517B-C936-7E1096721F99}"/>
              </a:ext>
            </a:extLst>
          </p:cNvPr>
          <p:cNvSpPr txBox="1"/>
          <p:nvPr/>
        </p:nvSpPr>
        <p:spPr>
          <a:xfrm>
            <a:off x="608239" y="191437"/>
            <a:ext cx="10896600" cy="830997"/>
          </a:xfrm>
          <a:prstGeom prst="rect">
            <a:avLst/>
          </a:prstGeom>
          <a:noFill/>
        </p:spPr>
        <p:txBody>
          <a:bodyPr wrap="square" rtlCol="0">
            <a:spAutoFit/>
          </a:bodyPr>
          <a:lstStyle/>
          <a:p>
            <a:pPr algn="ctr"/>
            <a:r>
              <a:rPr lang="en-GB" sz="2400" b="1" u="sng">
                <a:latin typeface="Aptos" panose="020B0004020202020204" pitchFamily="34" charset="0"/>
                <a:cs typeface="Arial" panose="020B0604020202020204" pitchFamily="34" charset="0"/>
              </a:rPr>
              <a:t>Q. What are the kinds of special educational needs we make </a:t>
            </a:r>
          </a:p>
          <a:p>
            <a:pPr algn="ctr"/>
            <a:r>
              <a:rPr lang="en-GB" sz="2400" b="1" u="sng">
                <a:latin typeface="Aptos" panose="020B0004020202020204" pitchFamily="34" charset="0"/>
                <a:cs typeface="Arial" panose="020B0604020202020204" pitchFamily="34" charset="0"/>
              </a:rPr>
              <a:t>provision for at Howard Junior School?</a:t>
            </a:r>
          </a:p>
        </p:txBody>
      </p:sp>
      <p:sp>
        <p:nvSpPr>
          <p:cNvPr id="8" name="Rectangle: Rounded Corners 7">
            <a:extLst>
              <a:ext uri="{FF2B5EF4-FFF2-40B4-BE49-F238E27FC236}">
                <a16:creationId xmlns:a16="http://schemas.microsoft.com/office/drawing/2014/main" id="{771B0313-4E06-87F1-9B07-5871E631F057}"/>
              </a:ext>
            </a:extLst>
          </p:cNvPr>
          <p:cNvSpPr/>
          <p:nvPr/>
        </p:nvSpPr>
        <p:spPr>
          <a:xfrm>
            <a:off x="272143" y="1023257"/>
            <a:ext cx="5671457" cy="2405743"/>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u="sng">
                <a:solidFill>
                  <a:schemeClr val="tx1"/>
                </a:solidFill>
                <a:latin typeface="Aptos" panose="020B0004020202020204" pitchFamily="34" charset="0"/>
                <a:cs typeface="Arial" panose="020B0604020202020204" pitchFamily="34" charset="0"/>
              </a:rPr>
              <a:t>Cognition and Learning </a:t>
            </a:r>
            <a:endParaRPr lang="en-GB" sz="2000">
              <a:solidFill>
                <a:schemeClr val="tx1"/>
              </a:solidFill>
              <a:latin typeface="Aptos" panose="020B0004020202020204" pitchFamily="34" charset="0"/>
              <a:cs typeface="Arial" panose="020B0604020202020204" pitchFamily="34" charset="0"/>
            </a:endParaRPr>
          </a:p>
          <a:p>
            <a:r>
              <a:rPr lang="en-GB" sz="2000">
                <a:solidFill>
                  <a:schemeClr val="tx1"/>
                </a:solidFill>
                <a:latin typeface="Aptos" panose="020B0004020202020204" pitchFamily="34" charset="0"/>
                <a:cs typeface="Arial" panose="020B0604020202020204" pitchFamily="34" charset="0"/>
              </a:rPr>
              <a:t>Children might: </a:t>
            </a:r>
          </a:p>
          <a:p>
            <a:r>
              <a:rPr lang="en-GB" sz="2000">
                <a:solidFill>
                  <a:schemeClr val="tx1"/>
                </a:solidFill>
                <a:latin typeface="Aptos" panose="020B0004020202020204" pitchFamily="34" charset="0"/>
                <a:cs typeface="Arial" panose="020B0604020202020204" pitchFamily="34" charset="0"/>
              </a:rPr>
              <a:t>• Learn at a slower pace </a:t>
            </a:r>
          </a:p>
          <a:p>
            <a:r>
              <a:rPr lang="en-GB" sz="2000">
                <a:solidFill>
                  <a:schemeClr val="tx1"/>
                </a:solidFill>
                <a:latin typeface="Aptos" panose="020B0004020202020204" pitchFamily="34" charset="0"/>
                <a:cs typeface="Arial" panose="020B0604020202020204" pitchFamily="34" charset="0"/>
              </a:rPr>
              <a:t>• Find the curriculum difficult </a:t>
            </a:r>
          </a:p>
          <a:p>
            <a:r>
              <a:rPr lang="en-GB" sz="2000">
                <a:solidFill>
                  <a:schemeClr val="tx1"/>
                </a:solidFill>
                <a:latin typeface="Aptos" panose="020B0004020202020204" pitchFamily="34" charset="0"/>
                <a:cs typeface="Arial" panose="020B0604020202020204" pitchFamily="34" charset="0"/>
              </a:rPr>
              <a:t>• Struggle with organisation and memory • Have a specific difficulty in literacy or numeracy e.g. Dyslexia, Dyscalculia, Dyspraxia</a:t>
            </a:r>
          </a:p>
        </p:txBody>
      </p:sp>
      <p:sp>
        <p:nvSpPr>
          <p:cNvPr id="9" name="Rectangle: Rounded Corners 8">
            <a:extLst>
              <a:ext uri="{FF2B5EF4-FFF2-40B4-BE49-F238E27FC236}">
                <a16:creationId xmlns:a16="http://schemas.microsoft.com/office/drawing/2014/main" id="{D5A5F534-1EBE-FFDB-D996-8DDD921FB8E2}"/>
              </a:ext>
            </a:extLst>
          </p:cNvPr>
          <p:cNvSpPr/>
          <p:nvPr/>
        </p:nvSpPr>
        <p:spPr>
          <a:xfrm>
            <a:off x="6195237" y="1025423"/>
            <a:ext cx="5750379" cy="2111829"/>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b="1" u="sng">
                <a:latin typeface="Aptos" panose="020B0004020202020204" pitchFamily="34" charset="0"/>
                <a:cs typeface="Arial" panose="020B0604020202020204" pitchFamily="34" charset="0"/>
              </a:rPr>
              <a:t>Sensory and/or Physical </a:t>
            </a:r>
          </a:p>
          <a:p>
            <a:r>
              <a:rPr lang="en-GB" sz="1900">
                <a:latin typeface="Aptos" panose="020B0004020202020204" pitchFamily="34" charset="0"/>
                <a:cs typeface="Arial" panose="020B0604020202020204" pitchFamily="34" charset="0"/>
              </a:rPr>
              <a:t>Children might have a: </a:t>
            </a:r>
          </a:p>
          <a:p>
            <a:r>
              <a:rPr lang="en-GB" sz="1900">
                <a:latin typeface="Aptos" panose="020B0004020202020204" pitchFamily="34" charset="0"/>
                <a:cs typeface="Arial" panose="020B0604020202020204" pitchFamily="34" charset="0"/>
              </a:rPr>
              <a:t>• Vision impairment </a:t>
            </a:r>
          </a:p>
          <a:p>
            <a:r>
              <a:rPr lang="en-GB" sz="1900">
                <a:latin typeface="Aptos" panose="020B0004020202020204" pitchFamily="34" charset="0"/>
                <a:cs typeface="Arial" panose="020B0604020202020204" pitchFamily="34" charset="0"/>
              </a:rPr>
              <a:t>• Hearing impairment </a:t>
            </a:r>
          </a:p>
          <a:p>
            <a:r>
              <a:rPr lang="en-GB" sz="1900">
                <a:latin typeface="Aptos" panose="020B0004020202020204" pitchFamily="34" charset="0"/>
                <a:cs typeface="Arial" panose="020B0604020202020204" pitchFamily="34" charset="0"/>
              </a:rPr>
              <a:t>• Multi-sensory impairment </a:t>
            </a:r>
          </a:p>
          <a:p>
            <a:r>
              <a:rPr lang="en-GB" sz="1900">
                <a:latin typeface="Aptos" panose="020B0004020202020204" pitchFamily="34" charset="0"/>
                <a:cs typeface="Arial" panose="020B0604020202020204" pitchFamily="34" charset="0"/>
              </a:rPr>
              <a:t>• Motor skill difficulties • Physical disability</a:t>
            </a:r>
          </a:p>
          <a:p>
            <a:pPr marL="342900" indent="-342900">
              <a:buFont typeface="Arial" panose="020B0604020202020204" pitchFamily="34" charset="0"/>
              <a:buChar char="•"/>
            </a:pPr>
            <a:r>
              <a:rPr lang="en-GB" sz="1900">
                <a:latin typeface="Aptos" panose="020B0004020202020204" pitchFamily="34" charset="0"/>
                <a:cs typeface="Arial" panose="020B0604020202020204" pitchFamily="34" charset="0"/>
              </a:rPr>
              <a:t>Sensory Processing e.g. noise</a:t>
            </a:r>
          </a:p>
        </p:txBody>
      </p:sp>
      <p:sp>
        <p:nvSpPr>
          <p:cNvPr id="12" name="Rectangle: Rounded Corners 11">
            <a:extLst>
              <a:ext uri="{FF2B5EF4-FFF2-40B4-BE49-F238E27FC236}">
                <a16:creationId xmlns:a16="http://schemas.microsoft.com/office/drawing/2014/main" id="{22969CA0-1F28-219B-CA61-3C8DE73E72ED}"/>
              </a:ext>
            </a:extLst>
          </p:cNvPr>
          <p:cNvSpPr/>
          <p:nvPr/>
        </p:nvSpPr>
        <p:spPr>
          <a:xfrm>
            <a:off x="272142" y="3497746"/>
            <a:ext cx="5671457" cy="2540055"/>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b="1" u="sng">
                <a:latin typeface="Aptos" panose="020B0004020202020204" pitchFamily="34" charset="0"/>
                <a:cs typeface="Arial" panose="020B0604020202020204" pitchFamily="34" charset="0"/>
              </a:rPr>
              <a:t>Communication and Interaction </a:t>
            </a:r>
          </a:p>
          <a:p>
            <a:r>
              <a:rPr lang="en-GB" sz="1900">
                <a:latin typeface="Aptos" panose="020B0004020202020204" pitchFamily="34" charset="0"/>
                <a:cs typeface="Arial" panose="020B0604020202020204" pitchFamily="34" charset="0"/>
              </a:rPr>
              <a:t>Children might: </a:t>
            </a:r>
          </a:p>
          <a:p>
            <a:r>
              <a:rPr lang="en-GB" sz="1900">
                <a:latin typeface="Aptos" panose="020B0004020202020204" pitchFamily="34" charset="0"/>
                <a:cs typeface="Arial" panose="020B0604020202020204" pitchFamily="34" charset="0"/>
              </a:rPr>
              <a:t>• Struggle to talk or say what they want to </a:t>
            </a:r>
          </a:p>
          <a:p>
            <a:r>
              <a:rPr lang="en-GB" sz="1900">
                <a:latin typeface="Aptos" panose="020B0004020202020204" pitchFamily="34" charset="0"/>
                <a:cs typeface="Arial" panose="020B0604020202020204" pitchFamily="34" charset="0"/>
              </a:rPr>
              <a:t>• Find it hard to understand what others are saying</a:t>
            </a:r>
          </a:p>
          <a:p>
            <a:r>
              <a:rPr lang="en-GB" sz="1900">
                <a:latin typeface="Aptos" panose="020B0004020202020204" pitchFamily="34" charset="0"/>
                <a:cs typeface="Arial" panose="020B0604020202020204" pitchFamily="34" charset="0"/>
              </a:rPr>
              <a:t> • Find conversations and play confusing and challenging </a:t>
            </a:r>
          </a:p>
          <a:p>
            <a:r>
              <a:rPr lang="en-GB" sz="1900">
                <a:latin typeface="Aptos" panose="020B0004020202020204" pitchFamily="34" charset="0"/>
                <a:cs typeface="Arial" panose="020B0604020202020204" pitchFamily="34" charset="0"/>
              </a:rPr>
              <a:t>• Have a diagnosis of Autism Spectrum Disorder (ASD)</a:t>
            </a:r>
          </a:p>
        </p:txBody>
      </p:sp>
      <p:sp>
        <p:nvSpPr>
          <p:cNvPr id="15" name="Rectangle: Rounded Corners 14">
            <a:extLst>
              <a:ext uri="{FF2B5EF4-FFF2-40B4-BE49-F238E27FC236}">
                <a16:creationId xmlns:a16="http://schemas.microsoft.com/office/drawing/2014/main" id="{50377B29-A807-46E3-F3FD-EA321D936BEA}"/>
              </a:ext>
            </a:extLst>
          </p:cNvPr>
          <p:cNvSpPr/>
          <p:nvPr/>
        </p:nvSpPr>
        <p:spPr>
          <a:xfrm>
            <a:off x="6169477" y="3251755"/>
            <a:ext cx="5750379" cy="2833969"/>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u="sng">
                <a:solidFill>
                  <a:schemeClr val="tx1"/>
                </a:solidFill>
                <a:latin typeface="Aptos" panose="020B0004020202020204" pitchFamily="34" charset="0"/>
                <a:cs typeface="Arial" panose="020B0604020202020204" pitchFamily="34" charset="0"/>
              </a:rPr>
              <a:t>Social, Emotional &amp; Mental Health</a:t>
            </a:r>
          </a:p>
          <a:p>
            <a:r>
              <a:rPr lang="en-GB" b="1" u="sng">
                <a:solidFill>
                  <a:schemeClr val="tx1"/>
                </a:solidFill>
                <a:latin typeface="Aptos" panose="020B0004020202020204" pitchFamily="34" charset="0"/>
                <a:cs typeface="Arial" panose="020B0604020202020204" pitchFamily="34" charset="0"/>
              </a:rPr>
              <a:t>Difficulties </a:t>
            </a:r>
          </a:p>
          <a:p>
            <a:r>
              <a:rPr lang="en-GB">
                <a:solidFill>
                  <a:schemeClr val="tx1"/>
                </a:solidFill>
                <a:latin typeface="Aptos" panose="020B0004020202020204" pitchFamily="34" charset="0"/>
                <a:cs typeface="Arial" panose="020B0604020202020204" pitchFamily="34" charset="0"/>
              </a:rPr>
              <a:t>Children might: </a:t>
            </a:r>
          </a:p>
          <a:p>
            <a:r>
              <a:rPr lang="en-GB">
                <a:solidFill>
                  <a:schemeClr val="tx1"/>
                </a:solidFill>
                <a:latin typeface="Aptos" panose="020B0004020202020204" pitchFamily="34" charset="0"/>
                <a:cs typeface="Arial" panose="020B0604020202020204" pitchFamily="34" charset="0"/>
              </a:rPr>
              <a:t>• Find relationships difficult, appear withdrawn or isolated </a:t>
            </a:r>
          </a:p>
          <a:p>
            <a:r>
              <a:rPr lang="en-GB">
                <a:solidFill>
                  <a:schemeClr val="tx1"/>
                </a:solidFill>
                <a:latin typeface="Aptos" panose="020B0004020202020204" pitchFamily="34" charset="0"/>
                <a:cs typeface="Arial" panose="020B0604020202020204" pitchFamily="34" charset="0"/>
              </a:rPr>
              <a:t>• Behave in ways that affect their learning</a:t>
            </a:r>
          </a:p>
          <a:p>
            <a:r>
              <a:rPr lang="en-GB">
                <a:solidFill>
                  <a:schemeClr val="tx1"/>
                </a:solidFill>
                <a:latin typeface="Aptos" panose="020B0004020202020204" pitchFamily="34" charset="0"/>
                <a:cs typeface="Arial" panose="020B0604020202020204" pitchFamily="34" charset="0"/>
              </a:rPr>
              <a:t> • Have underlying mental health difficulties such as anxiety, depression, self-harming, eating disorders </a:t>
            </a:r>
          </a:p>
          <a:p>
            <a:r>
              <a:rPr lang="en-GB">
                <a:solidFill>
                  <a:schemeClr val="tx1"/>
                </a:solidFill>
                <a:latin typeface="Aptos" panose="020B0004020202020204" pitchFamily="34" charset="0"/>
                <a:cs typeface="Arial" panose="020B0604020202020204" pitchFamily="34" charset="0"/>
              </a:rPr>
              <a:t>• Have disorders e.g. ADD, ADHD, Attachment Disorder</a:t>
            </a:r>
          </a:p>
        </p:txBody>
      </p:sp>
      <p:sp>
        <p:nvSpPr>
          <p:cNvPr id="17" name="TextBox 16">
            <a:extLst>
              <a:ext uri="{FF2B5EF4-FFF2-40B4-BE49-F238E27FC236}">
                <a16:creationId xmlns:a16="http://schemas.microsoft.com/office/drawing/2014/main" id="{8D83F161-8858-4CD7-A6A2-D1A0898D6D31}"/>
              </a:ext>
            </a:extLst>
          </p:cNvPr>
          <p:cNvSpPr txBox="1"/>
          <p:nvPr/>
        </p:nvSpPr>
        <p:spPr>
          <a:xfrm>
            <a:off x="250310" y="6197567"/>
            <a:ext cx="11748471" cy="523220"/>
          </a:xfrm>
          <a:prstGeom prst="rect">
            <a:avLst/>
          </a:prstGeom>
          <a:noFill/>
          <a:ln>
            <a:solidFill>
              <a:schemeClr val="tx1"/>
            </a:solidFill>
          </a:ln>
        </p:spPr>
        <p:txBody>
          <a:bodyPr wrap="square" rtlCol="0">
            <a:spAutoFit/>
          </a:bodyPr>
          <a:lstStyle/>
          <a:p>
            <a:r>
              <a:rPr lang="en-GB" sz="2800" b="1">
                <a:latin typeface="Aptos" panose="020B0004020202020204" pitchFamily="34" charset="0"/>
                <a:cs typeface="Arial" panose="020B0604020202020204" pitchFamily="34" charset="0"/>
              </a:rPr>
              <a:t>Some pupils may have needs that covers more than one of these areas.</a:t>
            </a:r>
          </a:p>
        </p:txBody>
      </p:sp>
      <p:pic>
        <p:nvPicPr>
          <p:cNvPr id="18" name="Picture 17">
            <a:extLst>
              <a:ext uri="{FF2B5EF4-FFF2-40B4-BE49-F238E27FC236}">
                <a16:creationId xmlns:a16="http://schemas.microsoft.com/office/drawing/2014/main" id="{4FEC49CD-4D97-6EA0-81CF-45EE739642D8}"/>
              </a:ext>
            </a:extLst>
          </p:cNvPr>
          <p:cNvPicPr>
            <a:picLocks noChangeAspect="1"/>
          </p:cNvPicPr>
          <p:nvPr/>
        </p:nvPicPr>
        <p:blipFill>
          <a:blip r:embed="rId3"/>
          <a:stretch>
            <a:fillRect/>
          </a:stretch>
        </p:blipFill>
        <p:spPr>
          <a:xfrm>
            <a:off x="4850527" y="1182517"/>
            <a:ext cx="804008" cy="700543"/>
          </a:xfrm>
          <a:prstGeom prst="rect">
            <a:avLst/>
          </a:prstGeom>
        </p:spPr>
      </p:pic>
      <p:pic>
        <p:nvPicPr>
          <p:cNvPr id="19" name="Picture 18">
            <a:extLst>
              <a:ext uri="{FF2B5EF4-FFF2-40B4-BE49-F238E27FC236}">
                <a16:creationId xmlns:a16="http://schemas.microsoft.com/office/drawing/2014/main" id="{C96A8196-0562-5274-867F-AFA37E15030B}"/>
              </a:ext>
            </a:extLst>
          </p:cNvPr>
          <p:cNvPicPr>
            <a:picLocks noChangeAspect="1"/>
          </p:cNvPicPr>
          <p:nvPr/>
        </p:nvPicPr>
        <p:blipFill>
          <a:blip r:embed="rId3"/>
          <a:stretch>
            <a:fillRect/>
          </a:stretch>
        </p:blipFill>
        <p:spPr>
          <a:xfrm>
            <a:off x="10995339" y="1092079"/>
            <a:ext cx="804008" cy="700543"/>
          </a:xfrm>
          <a:prstGeom prst="rect">
            <a:avLst/>
          </a:prstGeom>
        </p:spPr>
      </p:pic>
      <p:pic>
        <p:nvPicPr>
          <p:cNvPr id="20" name="Picture 19">
            <a:extLst>
              <a:ext uri="{FF2B5EF4-FFF2-40B4-BE49-F238E27FC236}">
                <a16:creationId xmlns:a16="http://schemas.microsoft.com/office/drawing/2014/main" id="{57CD9DD2-D399-07C6-7B29-3E0354CD92E0}"/>
              </a:ext>
            </a:extLst>
          </p:cNvPr>
          <p:cNvPicPr>
            <a:picLocks noChangeAspect="1"/>
          </p:cNvPicPr>
          <p:nvPr/>
        </p:nvPicPr>
        <p:blipFill>
          <a:blip r:embed="rId3"/>
          <a:stretch>
            <a:fillRect/>
          </a:stretch>
        </p:blipFill>
        <p:spPr>
          <a:xfrm>
            <a:off x="4850527" y="3820543"/>
            <a:ext cx="804008" cy="700543"/>
          </a:xfrm>
          <a:prstGeom prst="rect">
            <a:avLst/>
          </a:prstGeom>
        </p:spPr>
      </p:pic>
      <p:pic>
        <p:nvPicPr>
          <p:cNvPr id="21" name="Picture 20">
            <a:extLst>
              <a:ext uri="{FF2B5EF4-FFF2-40B4-BE49-F238E27FC236}">
                <a16:creationId xmlns:a16="http://schemas.microsoft.com/office/drawing/2014/main" id="{5B5B8B1F-B536-3349-0FE6-685FE1AA1711}"/>
              </a:ext>
            </a:extLst>
          </p:cNvPr>
          <p:cNvPicPr>
            <a:picLocks noChangeAspect="1"/>
          </p:cNvPicPr>
          <p:nvPr/>
        </p:nvPicPr>
        <p:blipFill>
          <a:blip r:embed="rId3"/>
          <a:stretch>
            <a:fillRect/>
          </a:stretch>
        </p:blipFill>
        <p:spPr>
          <a:xfrm>
            <a:off x="10774981" y="3363598"/>
            <a:ext cx="804008" cy="700543"/>
          </a:xfrm>
          <a:prstGeom prst="rect">
            <a:avLst/>
          </a:prstGeom>
        </p:spPr>
      </p:pic>
      <p:pic>
        <p:nvPicPr>
          <p:cNvPr id="23" name="Picture 22">
            <a:extLst>
              <a:ext uri="{FF2B5EF4-FFF2-40B4-BE49-F238E27FC236}">
                <a16:creationId xmlns:a16="http://schemas.microsoft.com/office/drawing/2014/main" id="{1EE19F44-CBE2-6CA2-C28D-DFA0DC1F1DC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3A5AB3E2-005C-4ADC-E382-23C0AB643766}"/>
              </a:ext>
            </a:extLst>
          </p:cNvPr>
          <p:cNvPicPr>
            <a:picLocks noChangeAspect="1"/>
          </p:cNvPicPr>
          <p:nvPr/>
        </p:nvPicPr>
        <p:blipFill>
          <a:blip r:embed="rId5"/>
          <a:srcRect t="34734" b="35548"/>
          <a:stretch>
            <a:fillRect/>
          </a:stretch>
        </p:blipFill>
        <p:spPr>
          <a:xfrm>
            <a:off x="-152095" y="191391"/>
            <a:ext cx="2440728" cy="719200"/>
          </a:xfrm>
          <a:prstGeom prst="rect">
            <a:avLst/>
          </a:prstGeom>
        </p:spPr>
      </p:pic>
    </p:spTree>
    <p:extLst>
      <p:ext uri="{BB962C8B-B14F-4D97-AF65-F5344CB8AC3E}">
        <p14:creationId xmlns:p14="http://schemas.microsoft.com/office/powerpoint/2010/main" val="3974229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CED91-877C-E07A-1EFF-BC06BB43DF4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F274302-D784-13C3-6803-369F4250BF22}"/>
              </a:ext>
            </a:extLst>
          </p:cNvPr>
          <p:cNvSpPr txBox="1"/>
          <p:nvPr/>
        </p:nvSpPr>
        <p:spPr>
          <a:xfrm>
            <a:off x="2449286" y="348734"/>
            <a:ext cx="8011885" cy="461665"/>
          </a:xfrm>
          <a:prstGeom prst="rect">
            <a:avLst/>
          </a:prstGeom>
          <a:noFill/>
        </p:spPr>
        <p:txBody>
          <a:bodyPr wrap="square">
            <a:spAutoFit/>
          </a:bodyPr>
          <a:lstStyle/>
          <a:p>
            <a:r>
              <a:rPr lang="en-GB" sz="2400" b="1" u="sng">
                <a:latin typeface="Aptos" panose="020B0004020202020204" pitchFamily="34" charset="0"/>
                <a:cs typeface="Arial" panose="020B0604020202020204" pitchFamily="34" charset="0"/>
              </a:rPr>
              <a:t>Q. How do we assess and review children’s progress?</a:t>
            </a:r>
          </a:p>
        </p:txBody>
      </p:sp>
      <p:sp>
        <p:nvSpPr>
          <p:cNvPr id="4" name="Rectangle: Rounded Corners 3">
            <a:extLst>
              <a:ext uri="{FF2B5EF4-FFF2-40B4-BE49-F238E27FC236}">
                <a16:creationId xmlns:a16="http://schemas.microsoft.com/office/drawing/2014/main" id="{2A69C314-E52A-DAFF-858D-AAA1F9AF1179}"/>
              </a:ext>
            </a:extLst>
          </p:cNvPr>
          <p:cNvSpPr/>
          <p:nvPr/>
        </p:nvSpPr>
        <p:spPr>
          <a:xfrm>
            <a:off x="337457" y="896706"/>
            <a:ext cx="4953000" cy="3903894"/>
          </a:xfrm>
          <a:prstGeom prst="roundRect">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a:latin typeface="Aptos" panose="020B0004020202020204" pitchFamily="34" charset="0"/>
                <a:cs typeface="Arial" panose="020B0604020202020204" pitchFamily="34" charset="0"/>
              </a:rPr>
              <a:t>Children, parents/carers, teaching and support staff are directly involved in the review progress. This review takes the form of a formal meeting held at least once a term, where the SEN Support targets can be reviewed and progress and next steps can be discussed. If a learner has an Education Health and Care Plan (EHCP), the same termly review conversations take place, as well as an annual formal review of the EHCP.</a:t>
            </a:r>
          </a:p>
        </p:txBody>
      </p:sp>
      <p:sp>
        <p:nvSpPr>
          <p:cNvPr id="5" name="Rectangle: Rounded Corners 4">
            <a:extLst>
              <a:ext uri="{FF2B5EF4-FFF2-40B4-BE49-F238E27FC236}">
                <a16:creationId xmlns:a16="http://schemas.microsoft.com/office/drawing/2014/main" id="{D08F7106-29D0-F407-8C87-217FAAD73417}"/>
              </a:ext>
            </a:extLst>
          </p:cNvPr>
          <p:cNvSpPr/>
          <p:nvPr/>
        </p:nvSpPr>
        <p:spPr>
          <a:xfrm>
            <a:off x="6229457" y="896706"/>
            <a:ext cx="5562600" cy="2989494"/>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a:solidFill>
                  <a:schemeClr val="tx1"/>
                </a:solidFill>
                <a:latin typeface="Aptos" panose="020B0004020202020204" pitchFamily="34" charset="0"/>
                <a:cs typeface="Arial" panose="020B0604020202020204" pitchFamily="34" charset="0"/>
              </a:rPr>
              <a:t>The school senior leaders track the attainment and progress of all children in Year 3 to Year 6, including those with special educational needs, through a termly pupil progress meeting with the class teacher. Areas for concern are identified and fed back to class teachers for action. The results are also analysed by the class teacher and used to inform the ‘assess, plan, do, review’ cycle. </a:t>
            </a:r>
          </a:p>
        </p:txBody>
      </p:sp>
      <p:sp>
        <p:nvSpPr>
          <p:cNvPr id="6" name="Rectangle: Rounded Corners 5">
            <a:extLst>
              <a:ext uri="{FF2B5EF4-FFF2-40B4-BE49-F238E27FC236}">
                <a16:creationId xmlns:a16="http://schemas.microsoft.com/office/drawing/2014/main" id="{90E7F20C-EBCD-5E1F-9B2E-88144F84BAE8}"/>
              </a:ext>
            </a:extLst>
          </p:cNvPr>
          <p:cNvSpPr/>
          <p:nvPr/>
        </p:nvSpPr>
        <p:spPr>
          <a:xfrm>
            <a:off x="296505" y="5109554"/>
            <a:ext cx="4811486" cy="1219200"/>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a:solidFill>
                  <a:schemeClr val="tx1"/>
                </a:solidFill>
                <a:latin typeface="Aptos" panose="020B0004020202020204" pitchFamily="34" charset="0"/>
                <a:cs typeface="Arial" panose="020B0604020202020204" pitchFamily="34" charset="0"/>
              </a:rPr>
              <a:t>Data from assessments is compared against historic school data, in addition to comparisons with National statistics</a:t>
            </a:r>
          </a:p>
        </p:txBody>
      </p:sp>
      <p:sp>
        <p:nvSpPr>
          <p:cNvPr id="7" name="Rectangle: Rounded Corners 6">
            <a:extLst>
              <a:ext uri="{FF2B5EF4-FFF2-40B4-BE49-F238E27FC236}">
                <a16:creationId xmlns:a16="http://schemas.microsoft.com/office/drawing/2014/main" id="{77992A90-38DC-695C-083A-6AEF4EAE3799}"/>
              </a:ext>
            </a:extLst>
          </p:cNvPr>
          <p:cNvSpPr/>
          <p:nvPr/>
        </p:nvSpPr>
        <p:spPr>
          <a:xfrm>
            <a:off x="6447171" y="4059980"/>
            <a:ext cx="5344886" cy="2449286"/>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a:latin typeface="Aptos" panose="020B0004020202020204" pitchFamily="34" charset="0"/>
                <a:cs typeface="Arial" panose="020B0604020202020204" pitchFamily="34" charset="0"/>
              </a:rPr>
              <a:t>The school SENDCo collates the impact data from targeted interventions. Progress data for all learners is collated half termly in pupil progress meetings and is monitored by Teachers, Senior Leaders and Governors. Adaptations to interventions and additional support are made following the review of this data. </a:t>
            </a:r>
          </a:p>
        </p:txBody>
      </p:sp>
      <p:pic>
        <p:nvPicPr>
          <p:cNvPr id="9" name="Picture 8">
            <a:extLst>
              <a:ext uri="{FF2B5EF4-FFF2-40B4-BE49-F238E27FC236}">
                <a16:creationId xmlns:a16="http://schemas.microsoft.com/office/drawing/2014/main" id="{9FA0D827-7FC9-9BD5-0C77-DF2B5DA24FA9}"/>
              </a:ext>
            </a:extLst>
          </p:cNvPr>
          <p:cNvPicPr>
            <a:picLocks noChangeAspect="1"/>
          </p:cNvPicPr>
          <p:nvPr/>
        </p:nvPicPr>
        <p:blipFill>
          <a:blip r:embed="rId2"/>
          <a:stretch>
            <a:fillRect/>
          </a:stretch>
        </p:blipFill>
        <p:spPr>
          <a:xfrm>
            <a:off x="5067038" y="3732028"/>
            <a:ext cx="1521647" cy="1896114"/>
          </a:xfrm>
          <a:prstGeom prst="rect">
            <a:avLst/>
          </a:prstGeom>
        </p:spPr>
      </p:pic>
      <p:pic>
        <p:nvPicPr>
          <p:cNvPr id="11" name="Picture 10">
            <a:extLst>
              <a:ext uri="{FF2B5EF4-FFF2-40B4-BE49-F238E27FC236}">
                <a16:creationId xmlns:a16="http://schemas.microsoft.com/office/drawing/2014/main" id="{24F58E19-1912-ADB2-211D-5EC2CA91A97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8CE2544F-54C6-C12B-B79B-58ECD1143108}"/>
              </a:ext>
            </a:extLst>
          </p:cNvPr>
          <p:cNvPicPr>
            <a:picLocks noChangeAspect="1"/>
          </p:cNvPicPr>
          <p:nvPr/>
        </p:nvPicPr>
        <p:blipFill>
          <a:blip r:embed="rId4"/>
          <a:srcRect t="34734" b="35548"/>
          <a:stretch>
            <a:fillRect/>
          </a:stretch>
        </p:blipFill>
        <p:spPr>
          <a:xfrm>
            <a:off x="-69306" y="177506"/>
            <a:ext cx="2700981" cy="795888"/>
          </a:xfrm>
          <a:prstGeom prst="rect">
            <a:avLst/>
          </a:prstGeom>
        </p:spPr>
      </p:pic>
    </p:spTree>
    <p:extLst>
      <p:ext uri="{BB962C8B-B14F-4D97-AF65-F5344CB8AC3E}">
        <p14:creationId xmlns:p14="http://schemas.microsoft.com/office/powerpoint/2010/main" val="3155660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5E9B3-D6C7-FA97-0C98-80C95C94286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8D353C3-F197-98FC-2F76-02434BD988FD}"/>
              </a:ext>
            </a:extLst>
          </p:cNvPr>
          <p:cNvSpPr txBox="1"/>
          <p:nvPr/>
        </p:nvSpPr>
        <p:spPr>
          <a:xfrm>
            <a:off x="3755090" y="210416"/>
            <a:ext cx="5293217" cy="954107"/>
          </a:xfrm>
          <a:prstGeom prst="rect">
            <a:avLst/>
          </a:prstGeom>
          <a:noFill/>
        </p:spPr>
        <p:txBody>
          <a:bodyPr wrap="square" rtlCol="0">
            <a:spAutoFit/>
          </a:bodyPr>
          <a:lstStyle/>
          <a:p>
            <a:r>
              <a:rPr lang="en-GB" sz="2800" b="1" u="sng">
                <a:latin typeface="Aptos" panose="020B0004020202020204" pitchFamily="34" charset="0"/>
                <a:cs typeface="Arial" panose="020B0604020202020204" pitchFamily="34" charset="0"/>
              </a:rPr>
              <a:t>Education Health Care Plans</a:t>
            </a:r>
          </a:p>
          <a:p>
            <a:endParaRPr lang="en-GB" sz="2800" u="sng">
              <a:latin typeface="Aptos" panose="020B00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E6B2193-DADB-4F9E-A50A-A75C5440B229}"/>
              </a:ext>
            </a:extLst>
          </p:cNvPr>
          <p:cNvSpPr txBox="1"/>
          <p:nvPr/>
        </p:nvSpPr>
        <p:spPr>
          <a:xfrm>
            <a:off x="283201" y="816244"/>
            <a:ext cx="8467394" cy="5878532"/>
          </a:xfrm>
          <a:prstGeom prst="rect">
            <a:avLst/>
          </a:prstGeom>
          <a:solidFill>
            <a:schemeClr val="accent6">
              <a:lumMod val="20000"/>
              <a:lumOff val="80000"/>
            </a:schemeClr>
          </a:solidFill>
          <a:ln>
            <a:solidFill>
              <a:schemeClr val="tx1"/>
            </a:solidFill>
          </a:ln>
        </p:spPr>
        <p:txBody>
          <a:bodyPr wrap="square" rtlCol="0">
            <a:spAutoFit/>
          </a:bodyPr>
          <a:lstStyle/>
          <a:p>
            <a:r>
              <a:rPr lang="en-GB" sz="2200">
                <a:latin typeface="Aptos" panose="020B0004020202020204" pitchFamily="34" charset="0"/>
                <a:cs typeface="Arial" panose="020B0604020202020204" pitchFamily="34" charset="0"/>
              </a:rPr>
              <a:t>For a very small percentage of pupils whose needs are significant and complex, a request will be made to the local authority to conduct an assessment of their education, health and care needs. This may result in an Education, Health and Care (EHC) plan being provided. Where a child has an EHCP, there will be an annual review held in addition to the termly review meetings, taking into account the views of the child, their parent or carer, and all other professionals involved with the child. These pupils will receive additional provision to support their needs. The school will outline additional support and provision on a costed provision map which is submitted to the Local Authority as part of the process for allocating funding to support pupils with SEND in the school. Further information about Norfolk EHCPs can be found here: </a:t>
            </a:r>
          </a:p>
          <a:p>
            <a:endParaRPr lang="en-GB" sz="1200">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endParaRPr>
          </a:p>
          <a:p>
            <a:r>
              <a:rPr lang="en-GB" sz="2200">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Education, health and care (EHC) plans - Norfolk County Council</a:t>
            </a:r>
            <a:endParaRPr lang="en-GB" sz="2200">
              <a:latin typeface="Aptos" panose="020B0004020202020204" pitchFamily="34" charset="0"/>
              <a:cs typeface="Arial" panose="020B0604020202020204" pitchFamily="34" charset="0"/>
            </a:endParaRPr>
          </a:p>
          <a:p>
            <a:endParaRPr lang="en-GB" sz="1200">
              <a:latin typeface="Aptos" panose="020B0004020202020204" pitchFamily="34" charset="0"/>
              <a:cs typeface="Arial" panose="020B0604020202020204" pitchFamily="34" charset="0"/>
            </a:endParaRPr>
          </a:p>
          <a:p>
            <a:r>
              <a:rPr lang="en-GB" sz="2200">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School budget share - Norfolk Schools and Learning Providers - Norfolk County Council</a:t>
            </a:r>
            <a:endParaRPr lang="en-GB" sz="2200">
              <a:latin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6787FDD-04EF-A7AA-D49D-E79DE7300EA7}"/>
              </a:ext>
            </a:extLst>
          </p:cNvPr>
          <p:cNvPicPr>
            <a:picLocks noChangeAspect="1"/>
          </p:cNvPicPr>
          <p:nvPr/>
        </p:nvPicPr>
        <p:blipFill>
          <a:blip r:embed="rId4"/>
          <a:stretch>
            <a:fillRect/>
          </a:stretch>
        </p:blipFill>
        <p:spPr>
          <a:xfrm>
            <a:off x="8892394" y="1872974"/>
            <a:ext cx="3016405" cy="3702240"/>
          </a:xfrm>
          <a:prstGeom prst="rect">
            <a:avLst/>
          </a:prstGeom>
        </p:spPr>
      </p:pic>
      <p:pic>
        <p:nvPicPr>
          <p:cNvPr id="11" name="Picture 10">
            <a:extLst>
              <a:ext uri="{FF2B5EF4-FFF2-40B4-BE49-F238E27FC236}">
                <a16:creationId xmlns:a16="http://schemas.microsoft.com/office/drawing/2014/main" id="{424CBEC5-9CEF-8F47-BE1F-8CC140062D89}"/>
              </a:ext>
            </a:extLst>
          </p:cNvPr>
          <p:cNvPicPr>
            <a:picLocks noChangeAspect="1"/>
          </p:cNvPicPr>
          <p:nvPr/>
        </p:nvPicPr>
        <p:blipFill>
          <a:blip r:embed="rId5"/>
          <a:stretch>
            <a:fillRect/>
          </a:stretch>
        </p:blipFill>
        <p:spPr>
          <a:xfrm>
            <a:off x="8892394" y="1667776"/>
            <a:ext cx="3016405" cy="205198"/>
          </a:xfrm>
          <a:prstGeom prst="rect">
            <a:avLst/>
          </a:prstGeom>
        </p:spPr>
      </p:pic>
      <p:pic>
        <p:nvPicPr>
          <p:cNvPr id="13" name="Picture 12">
            <a:extLst>
              <a:ext uri="{FF2B5EF4-FFF2-40B4-BE49-F238E27FC236}">
                <a16:creationId xmlns:a16="http://schemas.microsoft.com/office/drawing/2014/main" id="{4432EAC4-7331-135B-09C6-5A34555845F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4" name="Picture 3">
            <a:extLst>
              <a:ext uri="{FF2B5EF4-FFF2-40B4-BE49-F238E27FC236}">
                <a16:creationId xmlns:a16="http://schemas.microsoft.com/office/drawing/2014/main" id="{2903CFDA-90B8-CE4A-B5B6-9D0F67C22A26}"/>
              </a:ext>
            </a:extLst>
          </p:cNvPr>
          <p:cNvPicPr>
            <a:picLocks noChangeAspect="1"/>
          </p:cNvPicPr>
          <p:nvPr/>
        </p:nvPicPr>
        <p:blipFill>
          <a:blip r:embed="rId7"/>
          <a:srcRect t="34734" b="35548"/>
          <a:stretch>
            <a:fillRect/>
          </a:stretch>
        </p:blipFill>
        <p:spPr>
          <a:xfrm>
            <a:off x="-69305" y="177506"/>
            <a:ext cx="2143912" cy="631739"/>
          </a:xfrm>
          <a:prstGeom prst="rect">
            <a:avLst/>
          </a:prstGeom>
        </p:spPr>
      </p:pic>
    </p:spTree>
    <p:extLst>
      <p:ext uri="{BB962C8B-B14F-4D97-AF65-F5344CB8AC3E}">
        <p14:creationId xmlns:p14="http://schemas.microsoft.com/office/powerpoint/2010/main" val="1452590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7D340-29F3-E0DE-58BC-3070A1EABE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3AE4FF8-AA1B-AC66-6D9E-2F32EB571706}"/>
              </a:ext>
            </a:extLst>
          </p:cNvPr>
          <p:cNvSpPr txBox="1"/>
          <p:nvPr/>
        </p:nvSpPr>
        <p:spPr>
          <a:xfrm>
            <a:off x="779820" y="3938975"/>
            <a:ext cx="5116286" cy="2800767"/>
          </a:xfrm>
          <a:prstGeom prst="rect">
            <a:avLst/>
          </a:prstGeom>
          <a:solidFill>
            <a:srgbClr val="0070C0"/>
          </a:solidFill>
          <a:ln>
            <a:solidFill>
              <a:schemeClr val="tx1"/>
            </a:solidFill>
          </a:ln>
        </p:spPr>
        <p:txBody>
          <a:bodyPr wrap="square">
            <a:spAutoFit/>
          </a:bodyPr>
          <a:lstStyle/>
          <a:p>
            <a:r>
              <a:rPr lang="en-GB" sz="2200" b="1" u="sng">
                <a:solidFill>
                  <a:schemeClr val="bg1"/>
                </a:solidFill>
                <a:latin typeface="Aptos" panose="020B0004020202020204" pitchFamily="34" charset="0"/>
                <a:cs typeface="Arial" panose="020B0604020202020204" pitchFamily="34" charset="0"/>
              </a:rPr>
              <a:t>Communication and Interaction:</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WELLCOMM – primary toolkit for speech and language</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Renfrew Word Finding Test – vocabulary skills</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Blank Levels – understanding of language</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Checklists</a:t>
            </a:r>
          </a:p>
        </p:txBody>
      </p:sp>
      <p:sp>
        <p:nvSpPr>
          <p:cNvPr id="5" name="TextBox 4">
            <a:extLst>
              <a:ext uri="{FF2B5EF4-FFF2-40B4-BE49-F238E27FC236}">
                <a16:creationId xmlns:a16="http://schemas.microsoft.com/office/drawing/2014/main" id="{1B5ED200-3CA0-CCF0-82A2-E77868DEE060}"/>
              </a:ext>
            </a:extLst>
          </p:cNvPr>
          <p:cNvSpPr txBox="1"/>
          <p:nvPr/>
        </p:nvSpPr>
        <p:spPr>
          <a:xfrm>
            <a:off x="519912" y="672349"/>
            <a:ext cx="11152176" cy="461665"/>
          </a:xfrm>
          <a:prstGeom prst="rect">
            <a:avLst/>
          </a:prstGeom>
          <a:noFill/>
        </p:spPr>
        <p:txBody>
          <a:bodyPr wrap="square">
            <a:spAutoFit/>
          </a:bodyPr>
          <a:lstStyle/>
          <a:p>
            <a:r>
              <a:rPr lang="en-GB" sz="2400" b="1">
                <a:latin typeface="Aptos" panose="020B0004020202020204" pitchFamily="34" charset="0"/>
                <a:cs typeface="Arial" panose="020B0604020202020204" pitchFamily="34" charset="0"/>
              </a:rPr>
              <a:t>The following assessments are used across our school to identify SEND needs.</a:t>
            </a:r>
            <a:endParaRPr lang="en-GB" sz="2400" b="1">
              <a:latin typeface="Aptos" panose="020B0004020202020204" pitchFamily="34" charset="0"/>
            </a:endParaRPr>
          </a:p>
        </p:txBody>
      </p:sp>
      <p:sp>
        <p:nvSpPr>
          <p:cNvPr id="6" name="TextBox 5">
            <a:extLst>
              <a:ext uri="{FF2B5EF4-FFF2-40B4-BE49-F238E27FC236}">
                <a16:creationId xmlns:a16="http://schemas.microsoft.com/office/drawing/2014/main" id="{6DE5C948-E052-C58C-AEC5-8AF589E76218}"/>
              </a:ext>
            </a:extLst>
          </p:cNvPr>
          <p:cNvSpPr txBox="1"/>
          <p:nvPr/>
        </p:nvSpPr>
        <p:spPr>
          <a:xfrm>
            <a:off x="6680230" y="3794806"/>
            <a:ext cx="5116286" cy="2800767"/>
          </a:xfrm>
          <a:prstGeom prst="rect">
            <a:avLst/>
          </a:prstGeom>
          <a:solidFill>
            <a:schemeClr val="accent6">
              <a:lumMod val="20000"/>
              <a:lumOff val="80000"/>
            </a:schemeClr>
          </a:solidFill>
          <a:ln>
            <a:solidFill>
              <a:schemeClr val="tx1"/>
            </a:solidFill>
          </a:ln>
        </p:spPr>
        <p:txBody>
          <a:bodyPr wrap="square">
            <a:spAutoFit/>
          </a:bodyPr>
          <a:lstStyle/>
          <a:p>
            <a:r>
              <a:rPr lang="en-GB" sz="2200" b="1" u="sng">
                <a:latin typeface="Aptos" panose="020B0004020202020204" pitchFamily="34" charset="0"/>
                <a:cs typeface="Arial" panose="020B0604020202020204" pitchFamily="34" charset="0"/>
              </a:rPr>
              <a:t>Social Emotional and Mental Health</a:t>
            </a:r>
          </a:p>
          <a:p>
            <a:pPr marL="342900" indent="-342900">
              <a:buFont typeface="Arial" panose="020B0604020202020204" pitchFamily="34" charset="0"/>
              <a:buChar char="•"/>
            </a:pPr>
            <a:r>
              <a:rPr lang="en-GB" sz="2200">
                <a:latin typeface="Aptos" panose="020B0004020202020204" pitchFamily="34" charset="0"/>
                <a:cs typeface="Arial" panose="020B0604020202020204" pitchFamily="34" charset="0"/>
              </a:rPr>
              <a:t>Boxall Profile</a:t>
            </a:r>
          </a:p>
          <a:p>
            <a:pPr marL="342900" indent="-342900">
              <a:buFont typeface="Arial" panose="020B0604020202020204" pitchFamily="34" charset="0"/>
              <a:buChar char="•"/>
            </a:pPr>
            <a:r>
              <a:rPr lang="en-GB" sz="2200">
                <a:latin typeface="Aptos" panose="020B0004020202020204" pitchFamily="34" charset="0"/>
                <a:cs typeface="Arial" panose="020B0604020202020204" pitchFamily="34" charset="0"/>
              </a:rPr>
              <a:t>Strengths and Difficulties Questionnaire</a:t>
            </a:r>
          </a:p>
          <a:p>
            <a:pPr marL="342900" indent="-342900">
              <a:buFont typeface="Arial" panose="020B0604020202020204" pitchFamily="34" charset="0"/>
              <a:buChar char="•"/>
            </a:pPr>
            <a:r>
              <a:rPr lang="en-GB" sz="2200">
                <a:latin typeface="Aptos" panose="020B0004020202020204" pitchFamily="34" charset="0"/>
                <a:cs typeface="Arial" panose="020B0604020202020204" pitchFamily="34" charset="0"/>
              </a:rPr>
              <a:t>Self-Esteem Indicator</a:t>
            </a:r>
          </a:p>
          <a:p>
            <a:pPr marL="342900" indent="-342900">
              <a:buFont typeface="Arial" panose="020B0604020202020204" pitchFamily="34" charset="0"/>
              <a:buChar char="•"/>
            </a:pPr>
            <a:r>
              <a:rPr lang="en-GB" sz="2200">
                <a:latin typeface="Aptos" panose="020B0004020202020204" pitchFamily="34" charset="0"/>
                <a:cs typeface="Arial" panose="020B0604020202020204" pitchFamily="34" charset="0"/>
              </a:rPr>
              <a:t>SNAP IV – Attention and concentration</a:t>
            </a:r>
          </a:p>
          <a:p>
            <a:pPr marL="342900" indent="-342900">
              <a:buFont typeface="Arial" panose="020B0604020202020204" pitchFamily="34" charset="0"/>
              <a:buChar char="•"/>
            </a:pPr>
            <a:r>
              <a:rPr lang="en-GB" sz="2200">
                <a:latin typeface="Aptos" panose="020B0004020202020204" pitchFamily="34" charset="0"/>
                <a:cs typeface="Arial" panose="020B0604020202020204" pitchFamily="34" charset="0"/>
              </a:rPr>
              <a:t>Checklists</a:t>
            </a:r>
          </a:p>
        </p:txBody>
      </p:sp>
      <p:sp>
        <p:nvSpPr>
          <p:cNvPr id="7" name="TextBox 6">
            <a:extLst>
              <a:ext uri="{FF2B5EF4-FFF2-40B4-BE49-F238E27FC236}">
                <a16:creationId xmlns:a16="http://schemas.microsoft.com/office/drawing/2014/main" id="{27C53110-8AD3-4D6F-AC8B-7988CDBC9ABE}"/>
              </a:ext>
            </a:extLst>
          </p:cNvPr>
          <p:cNvSpPr txBox="1"/>
          <p:nvPr/>
        </p:nvSpPr>
        <p:spPr>
          <a:xfrm>
            <a:off x="6680230" y="1343445"/>
            <a:ext cx="5116286" cy="1785104"/>
          </a:xfrm>
          <a:prstGeom prst="rect">
            <a:avLst/>
          </a:prstGeom>
          <a:solidFill>
            <a:srgbClr val="0070C0"/>
          </a:solidFill>
          <a:ln>
            <a:solidFill>
              <a:schemeClr val="tx1"/>
            </a:solidFill>
          </a:ln>
        </p:spPr>
        <p:txBody>
          <a:bodyPr wrap="square">
            <a:spAutoFit/>
          </a:bodyPr>
          <a:lstStyle/>
          <a:p>
            <a:r>
              <a:rPr lang="en-GB" sz="2200" b="1" u="sng">
                <a:solidFill>
                  <a:schemeClr val="bg1"/>
                </a:solidFill>
                <a:latin typeface="Aptos" panose="020B0004020202020204" pitchFamily="34" charset="0"/>
                <a:cs typeface="Arial" panose="020B0604020202020204" pitchFamily="34" charset="0"/>
              </a:rPr>
              <a:t>Sensory and/or Physical</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Fine motor skills checklists</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Gross motor skills checklists</a:t>
            </a:r>
          </a:p>
          <a:p>
            <a:pPr marL="342900" indent="-342900">
              <a:buFont typeface="Arial" panose="020B0604020202020204" pitchFamily="34" charset="0"/>
              <a:buChar char="•"/>
            </a:pPr>
            <a:r>
              <a:rPr lang="en-GB" sz="2200">
                <a:solidFill>
                  <a:schemeClr val="bg1"/>
                </a:solidFill>
                <a:latin typeface="Aptos" panose="020B0004020202020204" pitchFamily="34" charset="0"/>
                <a:cs typeface="Arial" panose="020B0604020202020204" pitchFamily="34" charset="0"/>
              </a:rPr>
              <a:t>Sensory Profile checklist</a:t>
            </a:r>
          </a:p>
          <a:p>
            <a:pPr marL="342900" indent="-342900">
              <a:buFont typeface="Arial" panose="020B0604020202020204" pitchFamily="34" charset="0"/>
              <a:buChar char="•"/>
            </a:pPr>
            <a:endParaRPr lang="en-GB" sz="2200">
              <a:solidFill>
                <a:schemeClr val="bg1"/>
              </a:solidFill>
              <a:latin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B6094B1C-CED2-C1CD-A244-0C2055CA8F03}"/>
              </a:ext>
            </a:extLst>
          </p:cNvPr>
          <p:cNvSpPr txBox="1"/>
          <p:nvPr/>
        </p:nvSpPr>
        <p:spPr>
          <a:xfrm>
            <a:off x="780129" y="1343445"/>
            <a:ext cx="5116286" cy="2369880"/>
          </a:xfrm>
          <a:prstGeom prst="rect">
            <a:avLst/>
          </a:prstGeom>
          <a:solidFill>
            <a:schemeClr val="accent6">
              <a:lumMod val="20000"/>
              <a:lumOff val="80000"/>
            </a:schemeClr>
          </a:solidFill>
          <a:ln>
            <a:solidFill>
              <a:schemeClr val="tx1"/>
            </a:solidFill>
          </a:ln>
        </p:spPr>
        <p:txBody>
          <a:bodyPr wrap="square">
            <a:spAutoFit/>
          </a:bodyPr>
          <a:lstStyle/>
          <a:p>
            <a:r>
              <a:rPr lang="en-GB" sz="2200" b="1" u="sng">
                <a:latin typeface="Aptos" panose="020B0004020202020204" pitchFamily="34" charset="0"/>
                <a:cs typeface="Arial" panose="020B0604020202020204" pitchFamily="34" charset="0"/>
              </a:rPr>
              <a:t>Cognition and Learning:</a:t>
            </a:r>
          </a:p>
          <a:p>
            <a:pPr marL="342900" indent="-342900">
              <a:buFont typeface="Arial" panose="020B0604020202020204" pitchFamily="34" charset="0"/>
              <a:buChar char="•"/>
            </a:pPr>
            <a:r>
              <a:rPr lang="en-GB">
                <a:latin typeface="Aptos" panose="020B0004020202020204" pitchFamily="34" charset="0"/>
                <a:cs typeface="Arial" panose="020B0604020202020204" pitchFamily="34" charset="0"/>
              </a:rPr>
              <a:t>Little Wandle Phonics assessments</a:t>
            </a:r>
          </a:p>
          <a:p>
            <a:pPr marL="342900" indent="-342900">
              <a:buFont typeface="Arial" panose="020B0604020202020204" pitchFamily="34" charset="0"/>
              <a:buChar char="•"/>
            </a:pPr>
            <a:r>
              <a:rPr lang="en-GB">
                <a:latin typeface="Aptos" panose="020B0004020202020204" pitchFamily="34" charset="0"/>
                <a:cs typeface="Arial" panose="020B0604020202020204" pitchFamily="34" charset="0"/>
              </a:rPr>
              <a:t>Salford – Sentence reading</a:t>
            </a:r>
          </a:p>
          <a:p>
            <a:pPr marL="342900" indent="-342900">
              <a:buFont typeface="Arial" panose="020B0604020202020204" pitchFamily="34" charset="0"/>
              <a:buChar char="•"/>
            </a:pPr>
            <a:r>
              <a:rPr lang="en-GB">
                <a:latin typeface="Aptos" panose="020B0004020202020204" pitchFamily="34" charset="0"/>
                <a:cs typeface="Arial" panose="020B0604020202020204" pitchFamily="34" charset="0"/>
              </a:rPr>
              <a:t>Dyslexia Portfolio – literacy screening</a:t>
            </a:r>
          </a:p>
          <a:p>
            <a:pPr marL="342900" indent="-342900">
              <a:buFont typeface="Arial" panose="020B0604020202020204" pitchFamily="34" charset="0"/>
              <a:buChar char="•"/>
            </a:pPr>
            <a:r>
              <a:rPr lang="en-GB">
                <a:latin typeface="Aptos" panose="020B0004020202020204" pitchFamily="34" charset="0"/>
                <a:cs typeface="Arial" panose="020B0604020202020204" pitchFamily="34" charset="0"/>
              </a:rPr>
              <a:t>Reading speeds</a:t>
            </a:r>
          </a:p>
          <a:p>
            <a:pPr marL="342900" indent="-342900">
              <a:buFont typeface="Arial" panose="020B0604020202020204" pitchFamily="34" charset="0"/>
              <a:buChar char="•"/>
            </a:pPr>
            <a:r>
              <a:rPr lang="en-GB">
                <a:latin typeface="Aptos" panose="020B0004020202020204" pitchFamily="34" charset="0"/>
                <a:cs typeface="Arial" panose="020B0604020202020204" pitchFamily="34" charset="0"/>
              </a:rPr>
              <a:t>Sandwell Early Numeracy Assessment – EYFS/KS1 and KS2</a:t>
            </a:r>
          </a:p>
          <a:p>
            <a:pPr marL="342900" indent="-342900">
              <a:buFont typeface="Arial" panose="020B0604020202020204" pitchFamily="34" charset="0"/>
              <a:buChar char="•"/>
            </a:pPr>
            <a:r>
              <a:rPr lang="en-GB">
                <a:latin typeface="Aptos" panose="020B0004020202020204" pitchFamily="34" charset="0"/>
                <a:cs typeface="Arial" panose="020B0604020202020204" pitchFamily="34" charset="0"/>
              </a:rPr>
              <a:t>PIXL Assessment</a:t>
            </a:r>
          </a:p>
        </p:txBody>
      </p:sp>
      <p:pic>
        <p:nvPicPr>
          <p:cNvPr id="12" name="Picture 11">
            <a:extLst>
              <a:ext uri="{FF2B5EF4-FFF2-40B4-BE49-F238E27FC236}">
                <a16:creationId xmlns:a16="http://schemas.microsoft.com/office/drawing/2014/main" id="{8E3939D5-B993-CB09-74B4-CED1ABC14C9A}"/>
              </a:ext>
            </a:extLst>
          </p:cNvPr>
          <p:cNvPicPr>
            <a:picLocks noChangeAspect="1"/>
          </p:cNvPicPr>
          <p:nvPr/>
        </p:nvPicPr>
        <p:blipFill>
          <a:blip r:embed="rId3"/>
          <a:stretch>
            <a:fillRect/>
          </a:stretch>
        </p:blipFill>
        <p:spPr>
          <a:xfrm>
            <a:off x="5511771" y="3157671"/>
            <a:ext cx="1168460" cy="1111307"/>
          </a:xfrm>
          <a:prstGeom prst="rect">
            <a:avLst/>
          </a:prstGeom>
          <a:ln>
            <a:solidFill>
              <a:schemeClr val="tx1"/>
            </a:solidFill>
          </a:ln>
        </p:spPr>
      </p:pic>
      <p:pic>
        <p:nvPicPr>
          <p:cNvPr id="14" name="Picture 13">
            <a:extLst>
              <a:ext uri="{FF2B5EF4-FFF2-40B4-BE49-F238E27FC236}">
                <a16:creationId xmlns:a16="http://schemas.microsoft.com/office/drawing/2014/main" id="{FAFDBAE8-67E8-172D-0FE0-B952BA199E8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EDAB8957-80E1-48E4-B769-BE5DD52A67DE}"/>
              </a:ext>
            </a:extLst>
          </p:cNvPr>
          <p:cNvPicPr>
            <a:picLocks noChangeAspect="1"/>
          </p:cNvPicPr>
          <p:nvPr/>
        </p:nvPicPr>
        <p:blipFill>
          <a:blip r:embed="rId5"/>
          <a:srcRect t="34734" b="35548"/>
          <a:stretch>
            <a:fillRect/>
          </a:stretch>
        </p:blipFill>
        <p:spPr>
          <a:xfrm>
            <a:off x="-79137" y="223162"/>
            <a:ext cx="2143912" cy="631739"/>
          </a:xfrm>
          <a:prstGeom prst="rect">
            <a:avLst/>
          </a:prstGeom>
        </p:spPr>
      </p:pic>
    </p:spTree>
    <p:extLst>
      <p:ext uri="{BB962C8B-B14F-4D97-AF65-F5344CB8AC3E}">
        <p14:creationId xmlns:p14="http://schemas.microsoft.com/office/powerpoint/2010/main" val="3462708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B3F5D-682D-4C85-3719-60499D50F03E}"/>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AAC373E-8232-F13E-04DA-19665BAB6073}"/>
              </a:ext>
            </a:extLst>
          </p:cNvPr>
          <p:cNvGraphicFramePr>
            <a:graphicFrameLocks noGrp="1"/>
          </p:cNvGraphicFramePr>
          <p:nvPr>
            <p:extLst>
              <p:ext uri="{D42A27DB-BD31-4B8C-83A1-F6EECF244321}">
                <p14:modId xmlns:p14="http://schemas.microsoft.com/office/powerpoint/2010/main" val="139839499"/>
              </p:ext>
            </p:extLst>
          </p:nvPr>
        </p:nvGraphicFramePr>
        <p:xfrm>
          <a:off x="5056079" y="494119"/>
          <a:ext cx="6896434" cy="6156960"/>
        </p:xfrm>
        <a:graphic>
          <a:graphicData uri="http://schemas.openxmlformats.org/drawingml/2006/table">
            <a:tbl>
              <a:tblPr firstCol="1" bandRow="1">
                <a:tableStyleId>{5C22544A-7EE6-4342-B048-85BDC9FD1C3A}</a:tableStyleId>
              </a:tblPr>
              <a:tblGrid>
                <a:gridCol w="2381932">
                  <a:extLst>
                    <a:ext uri="{9D8B030D-6E8A-4147-A177-3AD203B41FA5}">
                      <a16:colId xmlns:a16="http://schemas.microsoft.com/office/drawing/2014/main" val="2076680512"/>
                    </a:ext>
                  </a:extLst>
                </a:gridCol>
                <a:gridCol w="4514502">
                  <a:extLst>
                    <a:ext uri="{9D8B030D-6E8A-4147-A177-3AD203B41FA5}">
                      <a16:colId xmlns:a16="http://schemas.microsoft.com/office/drawing/2014/main" val="439361111"/>
                    </a:ext>
                  </a:extLst>
                </a:gridCol>
              </a:tblGrid>
              <a:tr h="1592899">
                <a:tc>
                  <a:txBody>
                    <a:bodyPr/>
                    <a:lstStyle/>
                    <a:p>
                      <a:pPr algn="ctr">
                        <a:lnSpc>
                          <a:spcPct val="100000"/>
                        </a:lnSpc>
                        <a:spcAft>
                          <a:spcPts val="0"/>
                        </a:spcAft>
                        <a:buNone/>
                      </a:pPr>
                      <a:r>
                        <a:rPr lang="en-GB" sz="120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20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800">
                          <a:solidFill>
                            <a:sysClr val="windowText" lastClr="000000"/>
                          </a:solidFill>
                          <a:effectLst/>
                          <a:latin typeface="Arial" panose="020B0604020202020204" pitchFamily="34" charset="0"/>
                          <a:cs typeface="Arial" panose="020B0604020202020204" pitchFamily="34" charset="0"/>
                        </a:rPr>
                        <a:t>Education Services</a:t>
                      </a:r>
                      <a:endParaRPr lang="en-GB" sz="18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chemeClr val="bg2">
                        <a:lumMod val="90000"/>
                      </a:schemeClr>
                    </a:solidFill>
                  </a:tcPr>
                </a:tc>
                <a:tc>
                  <a:txBody>
                    <a:bodyPr/>
                    <a:lstStyle/>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Virtual Academy SEND</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Virtual Academy Sensory Support</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Virtual Academy Looked After Children</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Educational Psychology Specialist Support</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LA Inclusion Team</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LA SEND Team</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LA Zones Team</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Schools and Communities Team</a:t>
                      </a:r>
                    </a:p>
                  </a:txBody>
                  <a:tcPr marL="55427" marR="55427" marT="0" marB="0">
                    <a:solidFill>
                      <a:schemeClr val="bg2">
                        <a:lumMod val="90000"/>
                      </a:schemeClr>
                    </a:solidFill>
                  </a:tcPr>
                </a:tc>
                <a:extLst>
                  <a:ext uri="{0D108BD9-81ED-4DB2-BD59-A6C34878D82A}">
                    <a16:rowId xmlns:a16="http://schemas.microsoft.com/office/drawing/2014/main" val="162162422"/>
                  </a:ext>
                </a:extLst>
              </a:tr>
              <a:tr h="872045">
                <a:tc>
                  <a:txBody>
                    <a:bodyPr/>
                    <a:lstStyle/>
                    <a:p>
                      <a:pPr algn="ctr">
                        <a:lnSpc>
                          <a:spcPct val="100000"/>
                        </a:lnSpc>
                        <a:spcAft>
                          <a:spcPts val="0"/>
                        </a:spcAft>
                        <a:buNone/>
                      </a:pPr>
                      <a:r>
                        <a:rPr lang="en-GB" sz="105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800">
                          <a:solidFill>
                            <a:sysClr val="windowText" lastClr="000000"/>
                          </a:solidFill>
                          <a:effectLst/>
                          <a:latin typeface="Arial" panose="020B0604020202020204" pitchFamily="34" charset="0"/>
                          <a:cs typeface="Arial" panose="020B0604020202020204" pitchFamily="34" charset="0"/>
                        </a:rPr>
                        <a:t>Health Services</a:t>
                      </a:r>
                      <a:endParaRPr lang="en-GB" sz="18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tc>
                  <a:txBody>
                    <a:bodyPr/>
                    <a:lstStyle/>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Just One Norfolk, Just One Number – 0300 300 0123</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Speech and Language Therapy Service</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Occupational Therapy</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Children and Adolescent Mental Health Services (CAMHS)</a:t>
                      </a:r>
                    </a:p>
                    <a:p>
                      <a:pPr marL="171450" indent="-171450">
                        <a:lnSpc>
                          <a:spcPct val="100000"/>
                        </a:lnSpc>
                        <a:spcAft>
                          <a:spcPts val="0"/>
                        </a:spcAft>
                        <a:buFont typeface="Arial" panose="020B0604020202020204" pitchFamily="34" charset="0"/>
                        <a:buChar char="•"/>
                      </a:pPr>
                      <a:endParaRPr lang="en-GB" sz="12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extLst>
                  <a:ext uri="{0D108BD9-81ED-4DB2-BD59-A6C34878D82A}">
                    <a16:rowId xmlns:a16="http://schemas.microsoft.com/office/drawing/2014/main" val="2561038112"/>
                  </a:ext>
                </a:extLst>
              </a:tr>
              <a:tr h="872045">
                <a:tc>
                  <a:txBody>
                    <a:bodyPr/>
                    <a:lstStyle/>
                    <a:p>
                      <a:pPr algn="ctr">
                        <a:lnSpc>
                          <a:spcPct val="100000"/>
                        </a:lnSpc>
                        <a:spcAft>
                          <a:spcPts val="0"/>
                        </a:spcAft>
                        <a:buNone/>
                      </a:pPr>
                      <a:r>
                        <a:rPr lang="en-GB" sz="105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800">
                          <a:solidFill>
                            <a:sysClr val="windowText" lastClr="000000"/>
                          </a:solidFill>
                          <a:effectLst/>
                          <a:latin typeface="Arial" panose="020B0604020202020204" pitchFamily="34" charset="0"/>
                          <a:cs typeface="Arial" panose="020B0604020202020204" pitchFamily="34" charset="0"/>
                        </a:rPr>
                        <a:t>Social Care Services</a:t>
                      </a:r>
                      <a:endParaRPr lang="en-GB" sz="18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chemeClr val="bg2">
                        <a:lumMod val="90000"/>
                      </a:schemeClr>
                    </a:solidFill>
                  </a:tcPr>
                </a:tc>
                <a:tc>
                  <a:txBody>
                    <a:bodyPr/>
                    <a:lstStyle/>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Short Breaks</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Early Help Hubs</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Early Childhood and Family Service (ECFS)</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Family Support process (FSP)</a:t>
                      </a:r>
                    </a:p>
                    <a:p>
                      <a:pPr marL="171450" indent="-171450">
                        <a:lnSpc>
                          <a:spcPct val="100000"/>
                        </a:lnSpc>
                        <a:spcAft>
                          <a:spcPts val="0"/>
                        </a:spcAft>
                        <a:buFont typeface="Arial" panose="020B0604020202020204" pitchFamily="34" charset="0"/>
                        <a:buChar char="•"/>
                      </a:pPr>
                      <a:endParaRPr lang="en-GB" sz="12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chemeClr val="bg2">
                        <a:lumMod val="90000"/>
                      </a:schemeClr>
                    </a:solidFill>
                  </a:tcPr>
                </a:tc>
                <a:extLst>
                  <a:ext uri="{0D108BD9-81ED-4DB2-BD59-A6C34878D82A}">
                    <a16:rowId xmlns:a16="http://schemas.microsoft.com/office/drawing/2014/main" val="533768574"/>
                  </a:ext>
                </a:extLst>
              </a:tr>
              <a:tr h="631761">
                <a:tc>
                  <a:txBody>
                    <a:bodyPr/>
                    <a:lstStyle/>
                    <a:p>
                      <a:pPr algn="ctr">
                        <a:lnSpc>
                          <a:spcPct val="100000"/>
                        </a:lnSpc>
                        <a:spcAft>
                          <a:spcPts val="0"/>
                        </a:spcAft>
                        <a:buNone/>
                      </a:pPr>
                      <a:r>
                        <a:rPr lang="en-GB" sz="1800">
                          <a:solidFill>
                            <a:sysClr val="windowText" lastClr="000000"/>
                          </a:solidFill>
                          <a:effectLst/>
                          <a:latin typeface="Arial" panose="020B0604020202020204" pitchFamily="34" charset="0"/>
                          <a:cs typeface="Arial" panose="020B0604020202020204" pitchFamily="34" charset="0"/>
                        </a:rPr>
                        <a:t>Third sector services</a:t>
                      </a:r>
                      <a:endParaRPr lang="en-GB" sz="180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tc>
                  <a:txBody>
                    <a:bodyPr/>
                    <a:lstStyle/>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Carers matter</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Nelson’s Journey</a:t>
                      </a:r>
                    </a:p>
                    <a:p>
                      <a:pPr marL="285750" indent="-285750">
                        <a:lnSpc>
                          <a:spcPct val="100000"/>
                        </a:lnSpc>
                        <a:spcAft>
                          <a:spcPts val="0"/>
                        </a:spcAft>
                        <a:buFont typeface="Arial" panose="020B0604020202020204" pitchFamily="34" charset="0"/>
                        <a:buChar char="•"/>
                      </a:pPr>
                      <a:r>
                        <a:rPr lang="en-GB" sz="1600" b="1">
                          <a:solidFill>
                            <a:sysClr val="windowText" lastClr="000000"/>
                          </a:solidFill>
                          <a:effectLst/>
                          <a:latin typeface="Arial" panose="020B0604020202020204" pitchFamily="34" charset="0"/>
                          <a:cs typeface="Arial" panose="020B0604020202020204" pitchFamily="34" charset="0"/>
                        </a:rPr>
                        <a:t>Young carers</a:t>
                      </a:r>
                    </a:p>
                    <a:p>
                      <a:pPr marL="171450" indent="-171450">
                        <a:lnSpc>
                          <a:spcPct val="100000"/>
                        </a:lnSpc>
                        <a:spcAft>
                          <a:spcPts val="0"/>
                        </a:spcAft>
                        <a:buFont typeface="Arial" panose="020B0604020202020204" pitchFamily="34" charset="0"/>
                        <a:buChar char="•"/>
                      </a:pPr>
                      <a:endParaRPr lang="en-GB" sz="1200" b="1">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extLst>
                  <a:ext uri="{0D108BD9-81ED-4DB2-BD59-A6C34878D82A}">
                    <a16:rowId xmlns:a16="http://schemas.microsoft.com/office/drawing/2014/main" val="305712716"/>
                  </a:ext>
                </a:extLst>
              </a:tr>
            </a:tbl>
          </a:graphicData>
        </a:graphic>
      </p:graphicFrame>
      <p:sp>
        <p:nvSpPr>
          <p:cNvPr id="4" name="TextBox 3">
            <a:extLst>
              <a:ext uri="{FF2B5EF4-FFF2-40B4-BE49-F238E27FC236}">
                <a16:creationId xmlns:a16="http://schemas.microsoft.com/office/drawing/2014/main" id="{2F6E395A-44ED-7047-D8F6-617103F794C1}"/>
              </a:ext>
            </a:extLst>
          </p:cNvPr>
          <p:cNvSpPr txBox="1"/>
          <p:nvPr/>
        </p:nvSpPr>
        <p:spPr>
          <a:xfrm>
            <a:off x="-159488" y="850561"/>
            <a:ext cx="5521842" cy="830997"/>
          </a:xfrm>
          <a:prstGeom prst="rect">
            <a:avLst/>
          </a:prstGeom>
          <a:noFill/>
        </p:spPr>
        <p:txBody>
          <a:bodyPr wrap="square">
            <a:spAutoFit/>
          </a:bodyPr>
          <a:lstStyle/>
          <a:p>
            <a:pPr algn="ctr">
              <a:spcAft>
                <a:spcPts val="800"/>
              </a:spcAft>
              <a:buNone/>
            </a:pP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What specialist services are available at </a:t>
            </a:r>
            <a:r>
              <a:rPr lang="en-GB" sz="2400" b="1" u="sng">
                <a:solidFill>
                  <a:srgbClr val="000000"/>
                </a:solidFill>
                <a:latin typeface="Aptos" panose="020B0004020202020204" pitchFamily="34" charset="0"/>
                <a:ea typeface="Calibri" panose="020F0502020204030204" pitchFamily="34" charset="0"/>
                <a:cs typeface="Arial" panose="020B0604020202020204" pitchFamily="34" charset="0"/>
              </a:rPr>
              <a:t>Howard Junior School</a:t>
            </a: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25CC9C7-2063-3348-8A05-68A1A73FEF1F}"/>
              </a:ext>
            </a:extLst>
          </p:cNvPr>
          <p:cNvPicPr>
            <a:picLocks noChangeAspect="1"/>
          </p:cNvPicPr>
          <p:nvPr/>
        </p:nvPicPr>
        <p:blipFill>
          <a:blip r:embed="rId3"/>
          <a:stretch>
            <a:fillRect/>
          </a:stretch>
        </p:blipFill>
        <p:spPr>
          <a:xfrm>
            <a:off x="771710" y="1869755"/>
            <a:ext cx="2354782" cy="1569855"/>
          </a:xfrm>
          <a:prstGeom prst="rect">
            <a:avLst/>
          </a:prstGeom>
        </p:spPr>
      </p:pic>
      <p:pic>
        <p:nvPicPr>
          <p:cNvPr id="8" name="Picture 7">
            <a:extLst>
              <a:ext uri="{FF2B5EF4-FFF2-40B4-BE49-F238E27FC236}">
                <a16:creationId xmlns:a16="http://schemas.microsoft.com/office/drawing/2014/main" id="{402BCC79-9A2B-85EB-E9D0-FE2585A51208}"/>
              </a:ext>
            </a:extLst>
          </p:cNvPr>
          <p:cNvPicPr>
            <a:picLocks noChangeAspect="1"/>
          </p:cNvPicPr>
          <p:nvPr/>
        </p:nvPicPr>
        <p:blipFill>
          <a:blip r:embed="rId4"/>
          <a:stretch>
            <a:fillRect/>
          </a:stretch>
        </p:blipFill>
        <p:spPr>
          <a:xfrm>
            <a:off x="753285" y="3494193"/>
            <a:ext cx="2373207" cy="1028753"/>
          </a:xfrm>
          <a:prstGeom prst="rect">
            <a:avLst/>
          </a:prstGeom>
        </p:spPr>
      </p:pic>
      <p:pic>
        <p:nvPicPr>
          <p:cNvPr id="10" name="Picture 9">
            <a:extLst>
              <a:ext uri="{FF2B5EF4-FFF2-40B4-BE49-F238E27FC236}">
                <a16:creationId xmlns:a16="http://schemas.microsoft.com/office/drawing/2014/main" id="{165C337B-4DB2-C0FB-71AE-B9245F7C7825}"/>
              </a:ext>
            </a:extLst>
          </p:cNvPr>
          <p:cNvPicPr>
            <a:picLocks noChangeAspect="1"/>
          </p:cNvPicPr>
          <p:nvPr/>
        </p:nvPicPr>
        <p:blipFill>
          <a:blip r:embed="rId5"/>
          <a:stretch>
            <a:fillRect/>
          </a:stretch>
        </p:blipFill>
        <p:spPr>
          <a:xfrm>
            <a:off x="753286" y="4522946"/>
            <a:ext cx="2373207" cy="903012"/>
          </a:xfrm>
          <a:prstGeom prst="rect">
            <a:avLst/>
          </a:prstGeom>
        </p:spPr>
      </p:pic>
      <p:pic>
        <p:nvPicPr>
          <p:cNvPr id="12" name="Picture 11">
            <a:extLst>
              <a:ext uri="{FF2B5EF4-FFF2-40B4-BE49-F238E27FC236}">
                <a16:creationId xmlns:a16="http://schemas.microsoft.com/office/drawing/2014/main" id="{B909D001-F21E-6955-92D6-1B1DCE01EA97}"/>
              </a:ext>
            </a:extLst>
          </p:cNvPr>
          <p:cNvPicPr>
            <a:picLocks noChangeAspect="1"/>
          </p:cNvPicPr>
          <p:nvPr/>
        </p:nvPicPr>
        <p:blipFill>
          <a:blip r:embed="rId6"/>
          <a:stretch>
            <a:fillRect/>
          </a:stretch>
        </p:blipFill>
        <p:spPr>
          <a:xfrm>
            <a:off x="771710" y="5425958"/>
            <a:ext cx="2354783" cy="846977"/>
          </a:xfrm>
          <a:prstGeom prst="rect">
            <a:avLst/>
          </a:prstGeom>
        </p:spPr>
      </p:pic>
      <p:pic>
        <p:nvPicPr>
          <p:cNvPr id="14" name="Picture 13">
            <a:extLst>
              <a:ext uri="{FF2B5EF4-FFF2-40B4-BE49-F238E27FC236}">
                <a16:creationId xmlns:a16="http://schemas.microsoft.com/office/drawing/2014/main" id="{130D0F1B-F18F-DF93-E6D0-6DC3F431FA5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06986" y="187475"/>
            <a:ext cx="1158443" cy="315420"/>
          </a:xfrm>
          <a:prstGeom prst="rect">
            <a:avLst/>
          </a:prstGeom>
          <a:noFill/>
          <a:ln>
            <a:noFill/>
          </a:ln>
        </p:spPr>
      </p:pic>
      <p:sp>
        <p:nvSpPr>
          <p:cNvPr id="5" name="Rectangle 4">
            <a:extLst>
              <a:ext uri="{FF2B5EF4-FFF2-40B4-BE49-F238E27FC236}">
                <a16:creationId xmlns:a16="http://schemas.microsoft.com/office/drawing/2014/main" id="{E9C34239-9988-BA49-2206-82BE6E37506C}"/>
              </a:ext>
            </a:extLst>
          </p:cNvPr>
          <p:cNvSpPr/>
          <p:nvPr/>
        </p:nvSpPr>
        <p:spPr>
          <a:xfrm>
            <a:off x="753285" y="1869755"/>
            <a:ext cx="2354782" cy="440318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C48BD1A6-3B78-52D8-E83C-FF2D933DCAF6}"/>
              </a:ext>
            </a:extLst>
          </p:cNvPr>
          <p:cNvPicPr>
            <a:picLocks noChangeAspect="1"/>
          </p:cNvPicPr>
          <p:nvPr/>
        </p:nvPicPr>
        <p:blipFill>
          <a:blip r:embed="rId8"/>
          <a:srcRect t="34734" b="35548"/>
          <a:stretch>
            <a:fillRect/>
          </a:stretch>
        </p:blipFill>
        <p:spPr>
          <a:xfrm>
            <a:off x="-79138" y="200489"/>
            <a:ext cx="2523467" cy="743581"/>
          </a:xfrm>
          <a:prstGeom prst="rect">
            <a:avLst/>
          </a:prstGeom>
        </p:spPr>
      </p:pic>
    </p:spTree>
    <p:extLst>
      <p:ext uri="{BB962C8B-B14F-4D97-AF65-F5344CB8AC3E}">
        <p14:creationId xmlns:p14="http://schemas.microsoft.com/office/powerpoint/2010/main" val="2635445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1D625-9824-8663-DAF3-E0CA234CB90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984E36F-FDF0-E55A-E327-67EA06A4D93C}"/>
              </a:ext>
            </a:extLst>
          </p:cNvPr>
          <p:cNvSpPr txBox="1"/>
          <p:nvPr/>
        </p:nvSpPr>
        <p:spPr>
          <a:xfrm>
            <a:off x="2354268" y="269673"/>
            <a:ext cx="7793665" cy="461665"/>
          </a:xfrm>
          <a:prstGeom prst="rect">
            <a:avLst/>
          </a:prstGeom>
          <a:noFill/>
        </p:spPr>
        <p:txBody>
          <a:bodyPr wrap="square">
            <a:spAutoFit/>
          </a:bodyPr>
          <a:lstStyle/>
          <a:p>
            <a:r>
              <a:rPr lang="en-GB" sz="2400" b="1" u="sng">
                <a:effectLst/>
                <a:latin typeface="Aptos" panose="020B0004020202020204" pitchFamily="34" charset="0"/>
                <a:ea typeface="Calibri" panose="020F0502020204030204" pitchFamily="34" charset="0"/>
                <a:cs typeface="Times New Roman" panose="02020603050405020304" pitchFamily="18" charset="0"/>
              </a:rPr>
              <a:t>Q. How will the school support a child with SEND?</a:t>
            </a:r>
            <a:endParaRPr lang="en-GB" sz="2400" u="sng">
              <a:latin typeface="Aptos" panose="020B0004020202020204" pitchFamily="34" charset="0"/>
            </a:endParaRPr>
          </a:p>
        </p:txBody>
      </p:sp>
      <p:sp>
        <p:nvSpPr>
          <p:cNvPr id="5" name="TextBox 4">
            <a:extLst>
              <a:ext uri="{FF2B5EF4-FFF2-40B4-BE49-F238E27FC236}">
                <a16:creationId xmlns:a16="http://schemas.microsoft.com/office/drawing/2014/main" id="{198B6E92-6C95-670F-A40E-899DD1AC4F77}"/>
              </a:ext>
            </a:extLst>
          </p:cNvPr>
          <p:cNvSpPr txBox="1"/>
          <p:nvPr/>
        </p:nvSpPr>
        <p:spPr>
          <a:xfrm>
            <a:off x="272682" y="1191005"/>
            <a:ext cx="11666453" cy="4994765"/>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pPr>
            <a:r>
              <a:rPr lang="en-GB" sz="2200">
                <a:latin typeface="Aptos" panose="020B0004020202020204" pitchFamily="34" charset="0"/>
                <a:ea typeface="Calibri" panose="020F0502020204030204" pitchFamily="34" charset="0"/>
                <a:cs typeface="Arial" panose="020B0604020202020204" pitchFamily="34" charset="0"/>
              </a:rPr>
              <a:t>At Howard Junior School, every teacher is a teacher of SEND pupils and is required to adapt the curriculum to meet the needs of the children in his/her class in line with the expectations set out in The Teacher Standards (2012). </a:t>
            </a:r>
          </a:p>
          <a:p>
            <a:pPr>
              <a:lnSpc>
                <a:spcPct val="107000"/>
              </a:lnSpc>
              <a:spcAft>
                <a:spcPts val="800"/>
              </a:spcAft>
              <a:buNone/>
            </a:pPr>
            <a:r>
              <a:rPr lang="en-GB" sz="2200">
                <a:effectLst/>
                <a:latin typeface="Aptos" panose="020B0004020202020204" pitchFamily="34" charset="0"/>
                <a:ea typeface="Calibri" panose="020F0502020204030204" pitchFamily="34" charset="0"/>
                <a:cs typeface="Arial" panose="020B0604020202020204" pitchFamily="34" charset="0"/>
              </a:rPr>
              <a:t>All pupils will be provided with high quality teaching that is adapted to meet the needs of all learners. The quality of classroom teaching provided to pupils with SEND is monitored through processes that include:</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Classroom observation by the Senior Leadership Team/Trust Lead SENCo/school SENCo</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Ongoing assessment of progress made by pupils with SEND</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Work sampling and scrutiny of planning to ensure effective matching of work to pupil need</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Teacher meetings with the SENCo to provide advice and guidance on meeting the needs of pupils with SEND</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Pupil and parent feedback on the quality and effectiveness of interventions provided</a:t>
            </a:r>
          </a:p>
          <a:p>
            <a:pPr marL="342900" lvl="0" indent="-342900">
              <a:lnSpc>
                <a:spcPct val="107000"/>
              </a:lnSpc>
              <a:spcAft>
                <a:spcPts val="800"/>
              </a:spcAft>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Attendance and behaviour records.</a:t>
            </a:r>
          </a:p>
        </p:txBody>
      </p:sp>
      <p:pic>
        <p:nvPicPr>
          <p:cNvPr id="10" name="Picture 9">
            <a:extLst>
              <a:ext uri="{FF2B5EF4-FFF2-40B4-BE49-F238E27FC236}">
                <a16:creationId xmlns:a16="http://schemas.microsoft.com/office/drawing/2014/main" id="{43848374-5E15-3E25-20B6-C0FB845D364A}"/>
              </a:ext>
            </a:extLst>
          </p:cNvPr>
          <p:cNvPicPr>
            <a:picLocks noChangeAspect="1"/>
          </p:cNvPicPr>
          <p:nvPr/>
        </p:nvPicPr>
        <p:blipFill>
          <a:blip r:embed="rId2"/>
          <a:stretch>
            <a:fillRect/>
          </a:stretch>
        </p:blipFill>
        <p:spPr>
          <a:xfrm>
            <a:off x="10874270" y="5721971"/>
            <a:ext cx="1064865" cy="927597"/>
          </a:xfrm>
          <a:prstGeom prst="rect">
            <a:avLst/>
          </a:prstGeom>
          <a:ln>
            <a:solidFill>
              <a:schemeClr val="tx1"/>
            </a:solidFill>
          </a:ln>
        </p:spPr>
      </p:pic>
      <p:pic>
        <p:nvPicPr>
          <p:cNvPr id="12" name="Picture 11">
            <a:extLst>
              <a:ext uri="{FF2B5EF4-FFF2-40B4-BE49-F238E27FC236}">
                <a16:creationId xmlns:a16="http://schemas.microsoft.com/office/drawing/2014/main" id="{38497303-E39E-2384-5A58-879C40F9D79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EF8F8CA0-91E0-3D20-39A1-FD7E134D7159}"/>
              </a:ext>
            </a:extLst>
          </p:cNvPr>
          <p:cNvPicPr>
            <a:picLocks noChangeAspect="1"/>
          </p:cNvPicPr>
          <p:nvPr/>
        </p:nvPicPr>
        <p:blipFill>
          <a:blip r:embed="rId4"/>
          <a:srcRect t="34734" b="35548"/>
          <a:stretch>
            <a:fillRect/>
          </a:stretch>
        </p:blipFill>
        <p:spPr>
          <a:xfrm>
            <a:off x="-204716" y="172273"/>
            <a:ext cx="3207224" cy="945061"/>
          </a:xfrm>
          <a:prstGeom prst="rect">
            <a:avLst/>
          </a:prstGeom>
        </p:spPr>
      </p:pic>
    </p:spTree>
    <p:extLst>
      <p:ext uri="{BB962C8B-B14F-4D97-AF65-F5344CB8AC3E}">
        <p14:creationId xmlns:p14="http://schemas.microsoft.com/office/powerpoint/2010/main" val="2833228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91888-42F3-5079-26DB-9B747CA81D9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319E7C6-0F90-33B3-FE1D-D9B9F6097663}"/>
              </a:ext>
            </a:extLst>
          </p:cNvPr>
          <p:cNvSpPr txBox="1"/>
          <p:nvPr/>
        </p:nvSpPr>
        <p:spPr>
          <a:xfrm>
            <a:off x="2445487" y="272534"/>
            <a:ext cx="7955109" cy="461665"/>
          </a:xfrm>
          <a:prstGeom prst="rect">
            <a:avLst/>
          </a:prstGeom>
          <a:noFill/>
        </p:spPr>
        <p:txBody>
          <a:bodyPr wrap="square">
            <a:spAutoFit/>
          </a:bodyPr>
          <a:lstStyle/>
          <a:p>
            <a:r>
              <a:rPr lang="en-GB" sz="2400" b="1" u="sng">
                <a:effectLst/>
                <a:latin typeface="Aptos" panose="020B0004020202020204" pitchFamily="34" charset="0"/>
                <a:ea typeface="Calibri" panose="020F0502020204030204" pitchFamily="34" charset="0"/>
                <a:cs typeface="Times New Roman" panose="02020603050405020304" pitchFamily="18" charset="0"/>
              </a:rPr>
              <a:t>Q. How will the school support a child with SEND?</a:t>
            </a:r>
            <a:endParaRPr lang="en-GB" sz="2400" u="sng">
              <a:latin typeface="Aptos" panose="020B0004020202020204" pitchFamily="34" charset="0"/>
            </a:endParaRPr>
          </a:p>
        </p:txBody>
      </p:sp>
      <p:pic>
        <p:nvPicPr>
          <p:cNvPr id="12" name="Picture 11">
            <a:extLst>
              <a:ext uri="{FF2B5EF4-FFF2-40B4-BE49-F238E27FC236}">
                <a16:creationId xmlns:a16="http://schemas.microsoft.com/office/drawing/2014/main" id="{FD31DD51-2020-32E1-C81D-6A2A101AFE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4" name="TextBox 3">
            <a:extLst>
              <a:ext uri="{FF2B5EF4-FFF2-40B4-BE49-F238E27FC236}">
                <a16:creationId xmlns:a16="http://schemas.microsoft.com/office/drawing/2014/main" id="{A52A010B-07A4-D5CA-2D2D-BB5DC6B53416}"/>
              </a:ext>
            </a:extLst>
          </p:cNvPr>
          <p:cNvSpPr txBox="1"/>
          <p:nvPr/>
        </p:nvSpPr>
        <p:spPr>
          <a:xfrm>
            <a:off x="402772" y="1357179"/>
            <a:ext cx="11386456" cy="2308324"/>
          </a:xfrm>
          <a:prstGeom prst="rect">
            <a:avLst/>
          </a:prstGeom>
          <a:solidFill>
            <a:schemeClr val="accent6">
              <a:lumMod val="20000"/>
              <a:lumOff val="80000"/>
            </a:schemeClr>
          </a:solidFill>
          <a:ln>
            <a:solidFill>
              <a:schemeClr val="tx1"/>
            </a:solidFill>
          </a:ln>
        </p:spPr>
        <p:txBody>
          <a:bodyPr wrap="square">
            <a:spAutoFit/>
          </a:bodyPr>
          <a:lstStyle/>
          <a:p>
            <a:pPr algn="just">
              <a:spcAft>
                <a:spcPts val="800"/>
              </a:spcAft>
              <a:buNone/>
            </a:pPr>
            <a:r>
              <a:rPr lang="en-GB" sz="2400">
                <a:effectLst/>
                <a:latin typeface="Aptos" panose="020B0004020202020204" pitchFamily="34" charset="0"/>
                <a:ea typeface="Calibri" panose="020F0502020204030204" pitchFamily="34" charset="0"/>
                <a:cs typeface="Arial" panose="020B0604020202020204" pitchFamily="34" charset="0"/>
              </a:rPr>
              <a:t>Staff receive training and support to ensure that they provide quality first teaching. They also identify and deliver short term support interventions alongside other support staff where appropriate. Individualised support and interventions for the higher need pupils are implemented by support staff under the guidance of the class teachers, SENDCo and school Principal. All interventions are monitored for impact with assessments at the beginning and the end of each block of support.</a:t>
            </a:r>
          </a:p>
        </p:txBody>
      </p:sp>
      <p:sp>
        <p:nvSpPr>
          <p:cNvPr id="6" name="TextBox 5">
            <a:extLst>
              <a:ext uri="{FF2B5EF4-FFF2-40B4-BE49-F238E27FC236}">
                <a16:creationId xmlns:a16="http://schemas.microsoft.com/office/drawing/2014/main" id="{AA20F6A3-898D-63E6-6419-E07810BA878E}"/>
              </a:ext>
            </a:extLst>
          </p:cNvPr>
          <p:cNvSpPr txBox="1"/>
          <p:nvPr/>
        </p:nvSpPr>
        <p:spPr>
          <a:xfrm>
            <a:off x="414698" y="3905348"/>
            <a:ext cx="11362604" cy="2410916"/>
          </a:xfrm>
          <a:prstGeom prst="rect">
            <a:avLst/>
          </a:prstGeom>
          <a:solidFill>
            <a:schemeClr val="accent6">
              <a:lumMod val="20000"/>
              <a:lumOff val="80000"/>
            </a:schemeClr>
          </a:solidFill>
          <a:ln>
            <a:solidFill>
              <a:schemeClr val="tx1"/>
            </a:solidFill>
          </a:ln>
        </p:spPr>
        <p:txBody>
          <a:bodyPr wrap="square">
            <a:spAutoFit/>
          </a:bodyPr>
          <a:lstStyle/>
          <a:p>
            <a:pPr>
              <a:spcAft>
                <a:spcPts val="800"/>
              </a:spcAft>
            </a:pPr>
            <a:r>
              <a:rPr lang="en-GB" sz="2400">
                <a:latin typeface="Aptos" panose="020B0004020202020204" pitchFamily="34" charset="0"/>
                <a:ea typeface="Calibri" panose="020F0502020204030204" pitchFamily="34" charset="0"/>
                <a:cs typeface="Arial" panose="020B0604020202020204" pitchFamily="34" charset="0"/>
              </a:rPr>
              <a:t>All pupils with SEND have individual targets relating to their areas of need. Parents/ carers are informed of these via the Support Plan review process and at Parent/carer consultation sessions.</a:t>
            </a:r>
          </a:p>
          <a:p>
            <a:pPr>
              <a:spcAft>
                <a:spcPts val="800"/>
              </a:spcAft>
              <a:buNone/>
            </a:pPr>
            <a:r>
              <a:rPr lang="en-GB" sz="2400">
                <a:effectLst/>
                <a:latin typeface="Aptos" panose="020B0004020202020204" pitchFamily="34" charset="0"/>
                <a:ea typeface="Calibri" panose="020F0502020204030204" pitchFamily="34" charset="0"/>
                <a:cs typeface="Arial" panose="020B0604020202020204" pitchFamily="34" charset="0"/>
              </a:rPr>
              <a:t>Pupils with a disability will be provided with reasonable adjustments to overcome any disadvantage experienced in the school and increase their access to the taught curriculum.</a:t>
            </a:r>
          </a:p>
        </p:txBody>
      </p:sp>
      <p:pic>
        <p:nvPicPr>
          <p:cNvPr id="10" name="Picture 9">
            <a:extLst>
              <a:ext uri="{FF2B5EF4-FFF2-40B4-BE49-F238E27FC236}">
                <a16:creationId xmlns:a16="http://schemas.microsoft.com/office/drawing/2014/main" id="{3AA1C720-B67C-172E-4781-2A8A6A3FE5C7}"/>
              </a:ext>
            </a:extLst>
          </p:cNvPr>
          <p:cNvPicPr>
            <a:picLocks noChangeAspect="1"/>
          </p:cNvPicPr>
          <p:nvPr/>
        </p:nvPicPr>
        <p:blipFill>
          <a:blip r:embed="rId3"/>
          <a:stretch>
            <a:fillRect/>
          </a:stretch>
        </p:blipFill>
        <p:spPr>
          <a:xfrm>
            <a:off x="10826015" y="5873940"/>
            <a:ext cx="1015562" cy="884649"/>
          </a:xfrm>
          <a:prstGeom prst="rect">
            <a:avLst/>
          </a:prstGeom>
          <a:ln>
            <a:solidFill>
              <a:schemeClr val="tx1"/>
            </a:solidFill>
          </a:ln>
        </p:spPr>
      </p:pic>
      <p:pic>
        <p:nvPicPr>
          <p:cNvPr id="2" name="Picture 1">
            <a:extLst>
              <a:ext uri="{FF2B5EF4-FFF2-40B4-BE49-F238E27FC236}">
                <a16:creationId xmlns:a16="http://schemas.microsoft.com/office/drawing/2014/main" id="{2D5471FE-3DA9-52C6-1082-864580B8182B}"/>
              </a:ext>
            </a:extLst>
          </p:cNvPr>
          <p:cNvPicPr>
            <a:picLocks noChangeAspect="1"/>
          </p:cNvPicPr>
          <p:nvPr/>
        </p:nvPicPr>
        <p:blipFill>
          <a:blip r:embed="rId4"/>
          <a:srcRect t="34734" b="35548"/>
          <a:stretch>
            <a:fillRect/>
          </a:stretch>
        </p:blipFill>
        <p:spPr>
          <a:xfrm>
            <a:off x="-204716" y="172273"/>
            <a:ext cx="3207224" cy="945061"/>
          </a:xfrm>
          <a:prstGeom prst="rect">
            <a:avLst/>
          </a:prstGeom>
        </p:spPr>
      </p:pic>
    </p:spTree>
    <p:extLst>
      <p:ext uri="{BB962C8B-B14F-4D97-AF65-F5344CB8AC3E}">
        <p14:creationId xmlns:p14="http://schemas.microsoft.com/office/powerpoint/2010/main" val="2992158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32CD1-0C95-0CA0-2A60-E06872259387}"/>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8CDD9307-3E6C-396F-EEE1-419887394186}"/>
              </a:ext>
            </a:extLst>
          </p:cNvPr>
          <p:cNvSpPr txBox="1"/>
          <p:nvPr/>
        </p:nvSpPr>
        <p:spPr>
          <a:xfrm>
            <a:off x="478971" y="1234934"/>
            <a:ext cx="11234057" cy="4893647"/>
          </a:xfrm>
          <a:prstGeom prst="rect">
            <a:avLst/>
          </a:prstGeom>
          <a:solidFill>
            <a:schemeClr val="accent6">
              <a:lumMod val="20000"/>
              <a:lumOff val="80000"/>
            </a:schemeClr>
          </a:solidFill>
          <a:ln>
            <a:solidFill>
              <a:schemeClr val="tx1"/>
            </a:solidFill>
          </a:ln>
        </p:spPr>
        <p:txBody>
          <a:bodyPr wrap="square">
            <a:spAutoFit/>
          </a:bodyPr>
          <a:lstStyle/>
          <a:p>
            <a:r>
              <a:rPr lang="en-GB" sz="2400">
                <a:latin typeface="Aptos" panose="020B0004020202020204" pitchFamily="34" charset="0"/>
                <a:ea typeface="Calibri" panose="020F0502020204030204" pitchFamily="34" charset="0"/>
                <a:cs typeface="Arial" panose="020B0604020202020204" pitchFamily="34" charset="0"/>
              </a:rPr>
              <a:t>Additional support and intervention is outlined on the child’s support plan so that all staff are aware of their needs. Examples of our provision include (but is not limited to):</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adapting learning tasks</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using visuals to support literacy difficulties</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using manipulatives such as Numicon, cubes, counters, bead strings</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using technology to record ideas and knowledge to ensure children’s difficulties with written work do not impact unnecessarily on all areas of the curriculum </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use of visual timetables</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movement breaks</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adults used to scribe ideas</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use of speech to text technology</a:t>
            </a:r>
          </a:p>
          <a:p>
            <a:pPr marL="285750" indent="-285750">
              <a:buFont typeface="Arial" panose="020B0604020202020204" pitchFamily="34" charset="0"/>
              <a:buChar char="•"/>
            </a:pPr>
            <a:r>
              <a:rPr lang="en-GB" sz="2400">
                <a:latin typeface="Aptos" panose="020B0004020202020204" pitchFamily="34" charset="0"/>
                <a:ea typeface="Calibri" panose="020F0502020204030204" pitchFamily="34" charset="0"/>
                <a:cs typeface="Arial" panose="020B0604020202020204" pitchFamily="34" charset="0"/>
              </a:rPr>
              <a:t>ear defenders</a:t>
            </a:r>
          </a:p>
        </p:txBody>
      </p:sp>
      <p:pic>
        <p:nvPicPr>
          <p:cNvPr id="7" name="Picture 6">
            <a:extLst>
              <a:ext uri="{FF2B5EF4-FFF2-40B4-BE49-F238E27FC236}">
                <a16:creationId xmlns:a16="http://schemas.microsoft.com/office/drawing/2014/main" id="{F7AB46B7-F922-D585-E07D-BCE993E7218E}"/>
              </a:ext>
            </a:extLst>
          </p:cNvPr>
          <p:cNvPicPr>
            <a:picLocks noChangeAspect="1"/>
          </p:cNvPicPr>
          <p:nvPr/>
        </p:nvPicPr>
        <p:blipFill>
          <a:blip r:embed="rId3"/>
          <a:stretch>
            <a:fillRect/>
          </a:stretch>
        </p:blipFill>
        <p:spPr>
          <a:xfrm>
            <a:off x="9271276" y="4449277"/>
            <a:ext cx="2053351" cy="1456012"/>
          </a:xfrm>
          <a:prstGeom prst="rect">
            <a:avLst/>
          </a:prstGeom>
          <a:ln>
            <a:solidFill>
              <a:schemeClr val="tx1"/>
            </a:solidFill>
          </a:ln>
        </p:spPr>
      </p:pic>
      <p:pic>
        <p:nvPicPr>
          <p:cNvPr id="9" name="Picture 8">
            <a:extLst>
              <a:ext uri="{FF2B5EF4-FFF2-40B4-BE49-F238E27FC236}">
                <a16:creationId xmlns:a16="http://schemas.microsoft.com/office/drawing/2014/main" id="{7142FD23-2EED-AF5E-A417-39C666A2D87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13" name="TextBox 12">
            <a:extLst>
              <a:ext uri="{FF2B5EF4-FFF2-40B4-BE49-F238E27FC236}">
                <a16:creationId xmlns:a16="http://schemas.microsoft.com/office/drawing/2014/main" id="{D439CCB3-6950-D07F-86D5-9203DE0AE0F1}"/>
              </a:ext>
            </a:extLst>
          </p:cNvPr>
          <p:cNvSpPr txBox="1"/>
          <p:nvPr/>
        </p:nvSpPr>
        <p:spPr>
          <a:xfrm>
            <a:off x="2808541" y="461849"/>
            <a:ext cx="9112103" cy="461665"/>
          </a:xfrm>
          <a:prstGeom prst="rect">
            <a:avLst/>
          </a:prstGeom>
          <a:noFill/>
        </p:spPr>
        <p:txBody>
          <a:bodyPr wrap="square">
            <a:spAutoFit/>
          </a:bodyPr>
          <a:lstStyle/>
          <a:p>
            <a:r>
              <a:rPr lang="en-GB" sz="2400" b="1" u="sng">
                <a:effectLst/>
                <a:latin typeface="Aptos" panose="020B0004020202020204" pitchFamily="34" charset="0"/>
                <a:ea typeface="Calibri" panose="020F0502020204030204" pitchFamily="34" charset="0"/>
                <a:cs typeface="Times New Roman" panose="02020603050405020304" pitchFamily="18" charset="0"/>
              </a:rPr>
              <a:t>Q. How will the </a:t>
            </a:r>
            <a:r>
              <a:rPr lang="en-GB" sz="2400" b="1" u="sng">
                <a:latin typeface="Aptos" panose="020B0004020202020204" pitchFamily="34" charset="0"/>
                <a:ea typeface="Calibri" panose="020F0502020204030204" pitchFamily="34" charset="0"/>
                <a:cs typeface="Times New Roman" panose="02020603050405020304" pitchFamily="18" charset="0"/>
              </a:rPr>
              <a:t>school</a:t>
            </a:r>
            <a:r>
              <a:rPr lang="en-GB" sz="2400" b="1" u="sng">
                <a:effectLst/>
                <a:latin typeface="Aptos" panose="020B0004020202020204" pitchFamily="34" charset="0"/>
                <a:ea typeface="Calibri" panose="020F0502020204030204" pitchFamily="34" charset="0"/>
                <a:cs typeface="Times New Roman" panose="02020603050405020304" pitchFamily="18" charset="0"/>
              </a:rPr>
              <a:t> support a child with SEND?</a:t>
            </a:r>
            <a:endParaRPr lang="en-GB" sz="2400" u="sng">
              <a:latin typeface="Aptos" panose="020B0004020202020204" pitchFamily="34" charset="0"/>
            </a:endParaRPr>
          </a:p>
        </p:txBody>
      </p:sp>
      <p:pic>
        <p:nvPicPr>
          <p:cNvPr id="2" name="Picture 1">
            <a:extLst>
              <a:ext uri="{FF2B5EF4-FFF2-40B4-BE49-F238E27FC236}">
                <a16:creationId xmlns:a16="http://schemas.microsoft.com/office/drawing/2014/main" id="{FA545168-E0EC-D89C-C0D7-D36079D93682}"/>
              </a:ext>
            </a:extLst>
          </p:cNvPr>
          <p:cNvPicPr>
            <a:picLocks noChangeAspect="1"/>
          </p:cNvPicPr>
          <p:nvPr/>
        </p:nvPicPr>
        <p:blipFill>
          <a:blip r:embed="rId5"/>
          <a:srcRect t="34734" b="35548"/>
          <a:stretch>
            <a:fillRect/>
          </a:stretch>
        </p:blipFill>
        <p:spPr>
          <a:xfrm>
            <a:off x="-191068" y="188740"/>
            <a:ext cx="3207224" cy="945061"/>
          </a:xfrm>
          <a:prstGeom prst="rect">
            <a:avLst/>
          </a:prstGeom>
        </p:spPr>
      </p:pic>
    </p:spTree>
    <p:extLst>
      <p:ext uri="{BB962C8B-B14F-4D97-AF65-F5344CB8AC3E}">
        <p14:creationId xmlns:p14="http://schemas.microsoft.com/office/powerpoint/2010/main" val="3078294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CEC42-D1D4-05C2-9D8D-C3276142A49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53D8A6E-9E75-B21D-7345-FA389E6370CD}"/>
              </a:ext>
            </a:extLst>
          </p:cNvPr>
          <p:cNvSpPr txBox="1"/>
          <p:nvPr/>
        </p:nvSpPr>
        <p:spPr>
          <a:xfrm>
            <a:off x="391885" y="992490"/>
            <a:ext cx="11408230" cy="5262979"/>
          </a:xfrm>
          <a:prstGeom prst="rect">
            <a:avLst/>
          </a:prstGeom>
          <a:solidFill>
            <a:schemeClr val="accent6">
              <a:lumMod val="20000"/>
              <a:lumOff val="80000"/>
            </a:schemeClr>
          </a:solidFill>
          <a:ln>
            <a:solidFill>
              <a:schemeClr val="tx1"/>
            </a:solidFill>
          </a:ln>
        </p:spPr>
        <p:txBody>
          <a:bodyPr wrap="square">
            <a:spAutoFit/>
          </a:bodyPr>
          <a:lstStyle/>
          <a:p>
            <a:pPr marL="342900" lvl="0" indent="-342900">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Teachers plan using pupil achievement levels, adapting tasks to ensure progress for every pupil in the classroom.</a:t>
            </a:r>
          </a:p>
          <a:p>
            <a:pPr marL="342900" lvl="0" indent="-342900">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Where appropriate, the learning environment will be further adapted by the class teacher to reduce barriers to learning and enable the child to access the curriculum more easily.</a:t>
            </a:r>
          </a:p>
          <a:p>
            <a:pPr marL="342900" lvl="0" indent="-342900">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These adaptations may include strategies suggested by the Special Educational Needs Coordinator (SENCo) and/or external specialists.</a:t>
            </a:r>
          </a:p>
          <a:p>
            <a:pPr marL="342900" lvl="0" indent="-342900">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In addition, pupils may be provided with specialised equipment or resources such as ICT (e.g. SEND specific software, iPads) and/or additional adult help. All actions taken by the class teacher will be recorded and shared with parents.</a:t>
            </a:r>
          </a:p>
          <a:p>
            <a:pPr marL="342900" lvl="0" indent="-342900">
              <a:buFont typeface="Symbol" panose="05050102010706020507" pitchFamily="18" charset="2"/>
              <a:buChar char=""/>
            </a:pPr>
            <a:r>
              <a:rPr lang="en-GB" sz="2400">
                <a:latin typeface="Aptos" panose="020B0004020202020204" pitchFamily="34" charset="0"/>
                <a:ea typeface="Calibri" panose="020F0502020204030204" pitchFamily="34" charset="0"/>
                <a:cs typeface="Arial" panose="020B0604020202020204" pitchFamily="34" charset="0"/>
              </a:rPr>
              <a:t>Some learners in KS2 who are significantly below age related expectations will have access to bespoke Maths and English offer within our Aspire Suite.</a:t>
            </a:r>
            <a:endParaRPr lang="en-GB" sz="2400">
              <a:effectLst/>
              <a:latin typeface="Aptos" panose="020B00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The physical environment has been adapted </a:t>
            </a:r>
            <a:r>
              <a:rPr lang="en-GB" sz="2400">
                <a:latin typeface="Aptos" panose="020B0004020202020204" pitchFamily="34" charset="0"/>
                <a:ea typeface="Calibri" panose="020F0502020204030204" pitchFamily="34" charset="0"/>
                <a:cs typeface="Arial" panose="020B0604020202020204" pitchFamily="34" charset="0"/>
              </a:rPr>
              <a:t>to support children with </a:t>
            </a:r>
            <a:r>
              <a:rPr lang="en-GB" sz="2400">
                <a:effectLst/>
                <a:latin typeface="Aptos" panose="020B0004020202020204" pitchFamily="34" charset="0"/>
                <a:ea typeface="Calibri" panose="020F0502020204030204" pitchFamily="34" charset="0"/>
                <a:cs typeface="Arial" panose="020B0604020202020204" pitchFamily="34" charset="0"/>
              </a:rPr>
              <a:t>medical needs (see </a:t>
            </a:r>
            <a:r>
              <a:rPr lang="en-GB" sz="2400">
                <a:effectLst/>
                <a:latin typeface="Aptos" panose="020B0004020202020204" pitchFamily="34" charset="0"/>
                <a:ea typeface="Calibri" panose="020F0502020204030204" pitchFamily="34" charset="0"/>
                <a:cs typeface="Arial" panose="020B0604020202020204" pitchFamily="34" charset="0"/>
                <a:hlinkClick r:id="rId2"/>
              </a:rPr>
              <a:t>Accessibility Plan</a:t>
            </a:r>
            <a:r>
              <a:rPr lang="en-GB" sz="2400">
                <a:effectLst/>
                <a:latin typeface="Aptos" panose="020B0004020202020204" pitchFamily="34" charset="0"/>
                <a:ea typeface="Calibri" panose="020F0502020204030204" pitchFamily="34" charset="0"/>
                <a:cs typeface="Arial" panose="020B0604020202020204" pitchFamily="34" charset="0"/>
              </a:rPr>
              <a:t>).</a:t>
            </a:r>
          </a:p>
        </p:txBody>
      </p:sp>
      <p:sp>
        <p:nvSpPr>
          <p:cNvPr id="6" name="TextBox 5">
            <a:extLst>
              <a:ext uri="{FF2B5EF4-FFF2-40B4-BE49-F238E27FC236}">
                <a16:creationId xmlns:a16="http://schemas.microsoft.com/office/drawing/2014/main" id="{27789A72-D457-1DB7-82D3-28F97B9A5BA8}"/>
              </a:ext>
            </a:extLst>
          </p:cNvPr>
          <p:cNvSpPr txBox="1"/>
          <p:nvPr/>
        </p:nvSpPr>
        <p:spPr>
          <a:xfrm>
            <a:off x="1867997" y="472647"/>
            <a:ext cx="8710020" cy="473976"/>
          </a:xfrm>
          <a:prstGeom prst="rect">
            <a:avLst/>
          </a:prstGeom>
          <a:noFill/>
        </p:spPr>
        <p:txBody>
          <a:bodyPr wrap="square">
            <a:spAutoFit/>
          </a:bodyPr>
          <a:lstStyle/>
          <a:p>
            <a:pPr algn="ctr">
              <a:lnSpc>
                <a:spcPct val="107000"/>
              </a:lnSpc>
              <a:spcAft>
                <a:spcPts val="800"/>
              </a:spcAft>
              <a:buNone/>
            </a:pP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the curriculum be matched to each child’s needs? </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46D67D38-100C-EADB-FA72-E35C84578069}"/>
              </a:ext>
            </a:extLst>
          </p:cNvPr>
          <p:cNvPicPr>
            <a:picLocks noChangeAspect="1"/>
          </p:cNvPicPr>
          <p:nvPr/>
        </p:nvPicPr>
        <p:blipFill>
          <a:blip r:embed="rId3"/>
          <a:stretch>
            <a:fillRect/>
          </a:stretch>
        </p:blipFill>
        <p:spPr>
          <a:xfrm>
            <a:off x="10719294" y="5730610"/>
            <a:ext cx="1080821" cy="1049718"/>
          </a:xfrm>
          <a:prstGeom prst="rect">
            <a:avLst/>
          </a:prstGeom>
          <a:ln>
            <a:solidFill>
              <a:schemeClr val="tx1"/>
            </a:solidFill>
          </a:ln>
        </p:spPr>
      </p:pic>
      <p:pic>
        <p:nvPicPr>
          <p:cNvPr id="10" name="Picture 9">
            <a:extLst>
              <a:ext uri="{FF2B5EF4-FFF2-40B4-BE49-F238E27FC236}">
                <a16:creationId xmlns:a16="http://schemas.microsoft.com/office/drawing/2014/main" id="{71ECD903-6C18-C814-5F11-1EC97EFE86F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15B701E2-0B8E-DDF7-2CD9-FE76F4EBB910}"/>
              </a:ext>
            </a:extLst>
          </p:cNvPr>
          <p:cNvPicPr>
            <a:picLocks noChangeAspect="1"/>
          </p:cNvPicPr>
          <p:nvPr/>
        </p:nvPicPr>
        <p:blipFill>
          <a:blip r:embed="rId5"/>
          <a:srcRect t="34734" b="35548"/>
          <a:stretch>
            <a:fillRect/>
          </a:stretch>
        </p:blipFill>
        <p:spPr>
          <a:xfrm>
            <a:off x="0" y="220702"/>
            <a:ext cx="2251880" cy="663553"/>
          </a:xfrm>
          <a:prstGeom prst="rect">
            <a:avLst/>
          </a:prstGeom>
        </p:spPr>
      </p:pic>
    </p:spTree>
    <p:extLst>
      <p:ext uri="{BB962C8B-B14F-4D97-AF65-F5344CB8AC3E}">
        <p14:creationId xmlns:p14="http://schemas.microsoft.com/office/powerpoint/2010/main" val="1635363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2F3585A-35B7-A84F-EBFC-0263AD05F648}"/>
              </a:ext>
            </a:extLst>
          </p:cNvPr>
          <p:cNvPicPr>
            <a:picLocks noChangeAspect="1"/>
          </p:cNvPicPr>
          <p:nvPr/>
        </p:nvPicPr>
        <p:blipFill>
          <a:blip r:embed="rId2"/>
          <a:srcRect t="34734" b="35548"/>
          <a:stretch>
            <a:fillRect/>
          </a:stretch>
        </p:blipFill>
        <p:spPr>
          <a:xfrm>
            <a:off x="0" y="220702"/>
            <a:ext cx="2251880" cy="663553"/>
          </a:xfrm>
          <a:prstGeom prst="rect">
            <a:avLst/>
          </a:prstGeom>
        </p:spPr>
      </p:pic>
      <p:pic>
        <p:nvPicPr>
          <p:cNvPr id="7" name="Picture 6">
            <a:extLst>
              <a:ext uri="{FF2B5EF4-FFF2-40B4-BE49-F238E27FC236}">
                <a16:creationId xmlns:a16="http://schemas.microsoft.com/office/drawing/2014/main" id="{0A827701-91DE-5819-CE06-60AC05963C0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10" name="TextBox 9">
            <a:extLst>
              <a:ext uri="{FF2B5EF4-FFF2-40B4-BE49-F238E27FC236}">
                <a16:creationId xmlns:a16="http://schemas.microsoft.com/office/drawing/2014/main" id="{04634F79-C4E4-9A7B-4AC2-193FE3603640}"/>
              </a:ext>
            </a:extLst>
          </p:cNvPr>
          <p:cNvSpPr txBox="1"/>
          <p:nvPr/>
        </p:nvSpPr>
        <p:spPr>
          <a:xfrm>
            <a:off x="906671" y="1802757"/>
            <a:ext cx="10378657" cy="4524315"/>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2400">
                <a:latin typeface="Aptos" panose="020B0004020202020204" pitchFamily="34" charset="0"/>
              </a:rPr>
              <a:t>For a very small number of pupils, accessing a mainstream classroom may be too overwhelming for them on a full-time basis. These pupils will have an EHCP or an application in progress. The Aspire Suite has been developed as a provision to support these pupils. The pupils follow a bespoke curriculum adapted to their developmental needs whilst still following the national curriculum. 1:1 interventions are in place to support the section F outcomes identified in each pupils’ EHCP.</a:t>
            </a:r>
          </a:p>
          <a:p>
            <a:endParaRPr lang="en-GB" sz="2400">
              <a:latin typeface="Aptos" panose="020B0004020202020204" pitchFamily="34" charset="0"/>
            </a:endParaRPr>
          </a:p>
          <a:p>
            <a:r>
              <a:rPr lang="en-GB" sz="2400">
                <a:latin typeface="Aptos" panose="020B0004020202020204" pitchFamily="34" charset="0"/>
              </a:rPr>
              <a:t>There are a maximum of 8 pupils in a group at any one time, supported by 2 adults.  The pupils have opportunities for working with their year group peers  as appropriate e.g. PE and Art. The Aspire Suite is managed by Mrs Hopkins, our SENCo. For more information, please use this link:</a:t>
            </a:r>
          </a:p>
        </p:txBody>
      </p:sp>
      <p:sp>
        <p:nvSpPr>
          <p:cNvPr id="11" name="TextBox 10">
            <a:extLst>
              <a:ext uri="{FF2B5EF4-FFF2-40B4-BE49-F238E27FC236}">
                <a16:creationId xmlns:a16="http://schemas.microsoft.com/office/drawing/2014/main" id="{07BB67AC-702C-12DA-2D54-D39D3A7F2CE3}"/>
              </a:ext>
            </a:extLst>
          </p:cNvPr>
          <p:cNvSpPr txBox="1"/>
          <p:nvPr/>
        </p:nvSpPr>
        <p:spPr>
          <a:xfrm>
            <a:off x="3177540" y="800100"/>
            <a:ext cx="5120640" cy="461665"/>
          </a:xfrm>
          <a:prstGeom prst="rect">
            <a:avLst/>
          </a:prstGeom>
          <a:noFill/>
        </p:spPr>
        <p:txBody>
          <a:bodyPr wrap="square" rtlCol="0">
            <a:spAutoFit/>
          </a:bodyPr>
          <a:lstStyle/>
          <a:p>
            <a:pPr algn="ctr"/>
            <a:r>
              <a:rPr lang="en-GB" sz="2400" b="1" u="sng">
                <a:latin typeface="Aptos" panose="020B0004020202020204" pitchFamily="34" charset="0"/>
              </a:rPr>
              <a:t>The Aspire Suite</a:t>
            </a:r>
          </a:p>
        </p:txBody>
      </p:sp>
    </p:spTree>
    <p:extLst>
      <p:ext uri="{BB962C8B-B14F-4D97-AF65-F5344CB8AC3E}">
        <p14:creationId xmlns:p14="http://schemas.microsoft.com/office/powerpoint/2010/main" val="271700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4A053-678E-0345-4C5D-50C7AF7B6F0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D6FAECD1-560E-28E5-A739-D578ACEE67D3}"/>
              </a:ext>
            </a:extLst>
          </p:cNvPr>
          <p:cNvSpPr txBox="1"/>
          <p:nvPr/>
        </p:nvSpPr>
        <p:spPr>
          <a:xfrm>
            <a:off x="2051704" y="310138"/>
            <a:ext cx="8240992" cy="830997"/>
          </a:xfrm>
          <a:prstGeom prst="rect">
            <a:avLst/>
          </a:prstGeom>
          <a:noFill/>
        </p:spPr>
        <p:txBody>
          <a:bodyPr wrap="square">
            <a:spAutoFit/>
          </a:bodyPr>
          <a:lstStyle/>
          <a:p>
            <a:pPr algn="ctr"/>
            <a:r>
              <a:rPr lang="en-GB" sz="2400" b="1" u="sng">
                <a:effectLst/>
                <a:latin typeface="Aptos" panose="020B0004020202020204" pitchFamily="34" charset="0"/>
                <a:ea typeface="Calibri" panose="020F0502020204030204" pitchFamily="34" charset="0"/>
                <a:cs typeface="Arial" panose="020B0604020202020204" pitchFamily="34" charset="0"/>
              </a:rPr>
              <a:t>Q. How are the school’s resources allocated and matched to children’s special educational needs?</a:t>
            </a:r>
            <a:endParaRPr lang="en-GB" sz="2400" u="sng">
              <a:latin typeface="Aptos" panose="020B00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4499BB80-6786-243A-AC65-004547FE89F8}"/>
              </a:ext>
            </a:extLst>
          </p:cNvPr>
          <p:cNvSpPr txBox="1"/>
          <p:nvPr/>
        </p:nvSpPr>
        <p:spPr>
          <a:xfrm>
            <a:off x="383174" y="1325835"/>
            <a:ext cx="11277600" cy="4338304"/>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400">
                <a:effectLst/>
                <a:latin typeface="Aptos" panose="020B0004020202020204" pitchFamily="34" charset="0"/>
                <a:ea typeface="Calibri" panose="020F0502020204030204" pitchFamily="34" charset="0"/>
                <a:cs typeface="Arial" panose="020B0604020202020204" pitchFamily="34" charset="0"/>
              </a:rPr>
              <a:t>The school receives funding to support pupils with SEND from a number of sources:</a:t>
            </a:r>
          </a:p>
          <a:p>
            <a:pPr marL="342900" lvl="0" indent="-342900">
              <a:lnSpc>
                <a:spcPct val="107000"/>
              </a:lnSpc>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A proportion of the funds allocated per pupil to the school to provide for their education called the Age Weighted Pupil Unit.</a:t>
            </a:r>
          </a:p>
          <a:p>
            <a:pPr marL="342900" lvl="0" indent="-342900">
              <a:lnSpc>
                <a:spcPct val="107000"/>
              </a:lnSpc>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The Notional SEN budgets. This is a fund devolved to schools to support them to meet the needs of pupils with SEND.</a:t>
            </a:r>
          </a:p>
          <a:p>
            <a:pPr marL="342900" lvl="0" indent="-342900">
              <a:lnSpc>
                <a:spcPct val="107000"/>
              </a:lnSpc>
              <a:spcAft>
                <a:spcPts val="800"/>
              </a:spcAft>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Arial" panose="020B0604020202020204" pitchFamily="34" charset="0"/>
              </a:rPr>
              <a:t>For those pupils with the most complex needs, the school may be allocated additional educational needs funding from the Local Authority’s High Needs SEN Funding allocation.</a:t>
            </a:r>
          </a:p>
          <a:p>
            <a:pPr marL="342900" lvl="0" indent="-342900">
              <a:lnSpc>
                <a:spcPct val="107000"/>
              </a:lnSpc>
              <a:spcAft>
                <a:spcPts val="800"/>
              </a:spcAft>
              <a:buFont typeface="Symbol" panose="05050102010706020507" pitchFamily="18" charset="2"/>
              <a:buChar char=""/>
            </a:pPr>
            <a:endParaRPr lang="en-GB" sz="2400">
              <a:latin typeface="Aptos" panose="020B00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n-GB" sz="2400">
              <a:effectLst/>
              <a:latin typeface="Aptos" panose="020B000402020202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11B601AD-6FF2-4346-68E2-096F08475B8C}"/>
              </a:ext>
            </a:extLst>
          </p:cNvPr>
          <p:cNvSpPr txBox="1"/>
          <p:nvPr/>
        </p:nvSpPr>
        <p:spPr>
          <a:xfrm>
            <a:off x="678135" y="5378276"/>
            <a:ext cx="6964680" cy="400110"/>
          </a:xfrm>
          <a:prstGeom prst="rect">
            <a:avLst/>
          </a:prstGeom>
          <a:noFill/>
        </p:spPr>
        <p:txBody>
          <a:bodyPr wrap="square" rtlCol="0">
            <a:spAutoFit/>
          </a:bodyPr>
          <a:lstStyle/>
          <a:p>
            <a:r>
              <a:rPr lang="en-GB" sz="2000" u="sng">
                <a:solidFill>
                  <a:srgbClr val="0070C0"/>
                </a:solidFill>
                <a:latin typeface="Aptos" panose="020B0004020202020204" pitchFamily="34" charset="0"/>
                <a:cs typeface="Arial" panose="020B0604020202020204" pitchFamily="34" charset="0"/>
                <a:hlinkClick r:id="rId3"/>
              </a:rPr>
              <a:t>SEND Allocation link </a:t>
            </a:r>
            <a:endParaRPr lang="en-GB" sz="2000">
              <a:latin typeface="Aptos" panose="020B00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619D6D38-079A-3039-A349-19FEF84BC163}"/>
              </a:ext>
            </a:extLst>
          </p:cNvPr>
          <p:cNvPicPr>
            <a:picLocks noChangeAspect="1"/>
          </p:cNvPicPr>
          <p:nvPr/>
        </p:nvPicPr>
        <p:blipFill>
          <a:blip r:embed="rId4"/>
          <a:stretch>
            <a:fillRect/>
          </a:stretch>
        </p:blipFill>
        <p:spPr>
          <a:xfrm>
            <a:off x="10024555" y="4633650"/>
            <a:ext cx="1636219" cy="1425660"/>
          </a:xfrm>
          <a:prstGeom prst="rect">
            <a:avLst/>
          </a:prstGeom>
          <a:ln>
            <a:solidFill>
              <a:schemeClr val="tx1"/>
            </a:solidFill>
          </a:ln>
        </p:spPr>
      </p:pic>
      <p:pic>
        <p:nvPicPr>
          <p:cNvPr id="17" name="Picture 16">
            <a:extLst>
              <a:ext uri="{FF2B5EF4-FFF2-40B4-BE49-F238E27FC236}">
                <a16:creationId xmlns:a16="http://schemas.microsoft.com/office/drawing/2014/main" id="{62E94AB2-7EA6-34FC-5321-D684E19489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3A7A7F47-D77F-3ED5-2A8A-D10AE18F7F19}"/>
              </a:ext>
            </a:extLst>
          </p:cNvPr>
          <p:cNvPicPr>
            <a:picLocks noChangeAspect="1"/>
          </p:cNvPicPr>
          <p:nvPr/>
        </p:nvPicPr>
        <p:blipFill>
          <a:blip r:embed="rId6"/>
          <a:srcRect t="34734" b="35548"/>
          <a:stretch>
            <a:fillRect/>
          </a:stretch>
        </p:blipFill>
        <p:spPr>
          <a:xfrm>
            <a:off x="-72492" y="207441"/>
            <a:ext cx="3165306" cy="932709"/>
          </a:xfrm>
          <a:prstGeom prst="rect">
            <a:avLst/>
          </a:prstGeom>
        </p:spPr>
      </p:pic>
    </p:spTree>
    <p:extLst>
      <p:ext uri="{BB962C8B-B14F-4D97-AF65-F5344CB8AC3E}">
        <p14:creationId xmlns:p14="http://schemas.microsoft.com/office/powerpoint/2010/main" val="34327821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AE788-91E5-1158-6DEB-56337374C5C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8A2EEE3-B1AF-D030-7C13-54413006106F}"/>
              </a:ext>
            </a:extLst>
          </p:cNvPr>
          <p:cNvSpPr txBox="1"/>
          <p:nvPr/>
        </p:nvSpPr>
        <p:spPr>
          <a:xfrm>
            <a:off x="1605735" y="660935"/>
            <a:ext cx="8794861" cy="384721"/>
          </a:xfrm>
          <a:prstGeom prst="rect">
            <a:avLst/>
          </a:prstGeom>
          <a:noFill/>
        </p:spPr>
        <p:txBody>
          <a:bodyPr wrap="square">
            <a:spAutoFit/>
          </a:bodyPr>
          <a:lstStyle/>
          <a:p>
            <a:r>
              <a:rPr lang="en-GB" sz="1900" b="1" u="sng">
                <a:effectLst/>
                <a:latin typeface="Aptos" panose="020B0004020202020204" pitchFamily="34" charset="0"/>
                <a:ea typeface="Calibri" panose="020F0502020204030204" pitchFamily="34" charset="0"/>
                <a:cs typeface="Arial" panose="020B0604020202020204" pitchFamily="34" charset="0"/>
              </a:rPr>
              <a:t>Interventions</a:t>
            </a:r>
            <a:r>
              <a:rPr lang="en-GB" sz="1900" b="1" u="sng">
                <a:latin typeface="Aptos" panose="020B0004020202020204" pitchFamily="34" charset="0"/>
                <a:ea typeface="Calibri" panose="020F0502020204030204" pitchFamily="34" charset="0"/>
                <a:cs typeface="Arial" panose="020B0604020202020204" pitchFamily="34" charset="0"/>
              </a:rPr>
              <a:t> and resources</a:t>
            </a:r>
            <a:r>
              <a:rPr lang="en-GB" sz="1900" b="1" u="sng">
                <a:effectLst/>
                <a:latin typeface="Aptos" panose="020B0004020202020204" pitchFamily="34" charset="0"/>
                <a:ea typeface="Calibri" panose="020F0502020204030204" pitchFamily="34" charset="0"/>
                <a:cs typeface="Arial" panose="020B0604020202020204" pitchFamily="34" charset="0"/>
              </a:rPr>
              <a:t> used to support the four areas of need include:</a:t>
            </a:r>
            <a:endParaRPr lang="en-GB" sz="1900" u="sng">
              <a:latin typeface="Aptos" panose="020B00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69B27D5-FAE5-8A42-4E6C-D4E254AFFB2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273952" cy="346871"/>
          </a:xfrm>
          <a:prstGeom prst="rect">
            <a:avLst/>
          </a:prstGeom>
          <a:noFill/>
          <a:ln>
            <a:noFill/>
          </a:ln>
        </p:spPr>
      </p:pic>
      <p:pic>
        <p:nvPicPr>
          <p:cNvPr id="2" name="Picture 1">
            <a:extLst>
              <a:ext uri="{FF2B5EF4-FFF2-40B4-BE49-F238E27FC236}">
                <a16:creationId xmlns:a16="http://schemas.microsoft.com/office/drawing/2014/main" id="{9220743B-149C-772D-0A8D-CAC80E1731A8}"/>
              </a:ext>
            </a:extLst>
          </p:cNvPr>
          <p:cNvPicPr>
            <a:picLocks noChangeAspect="1"/>
          </p:cNvPicPr>
          <p:nvPr/>
        </p:nvPicPr>
        <p:blipFill>
          <a:blip r:embed="rId3"/>
          <a:srcRect t="34734" b="35548"/>
          <a:stretch>
            <a:fillRect/>
          </a:stretch>
        </p:blipFill>
        <p:spPr>
          <a:xfrm>
            <a:off x="-158619" y="185852"/>
            <a:ext cx="2720158" cy="801539"/>
          </a:xfrm>
          <a:prstGeom prst="rect">
            <a:avLst/>
          </a:prstGeom>
        </p:spPr>
      </p:pic>
      <p:sp>
        <p:nvSpPr>
          <p:cNvPr id="4" name="TextBox 3">
            <a:extLst>
              <a:ext uri="{FF2B5EF4-FFF2-40B4-BE49-F238E27FC236}">
                <a16:creationId xmlns:a16="http://schemas.microsoft.com/office/drawing/2014/main" id="{CE18DCB9-0342-F6A5-0925-58E7615AD5EB}"/>
              </a:ext>
            </a:extLst>
          </p:cNvPr>
          <p:cNvSpPr txBox="1"/>
          <p:nvPr/>
        </p:nvSpPr>
        <p:spPr>
          <a:xfrm>
            <a:off x="277207" y="6272038"/>
            <a:ext cx="3521123" cy="400110"/>
          </a:xfrm>
          <a:prstGeom prst="rect">
            <a:avLst/>
          </a:prstGeom>
          <a:noFill/>
        </p:spPr>
        <p:txBody>
          <a:bodyPr wrap="square" rtlCol="0">
            <a:spAutoFit/>
          </a:bodyPr>
          <a:lstStyle/>
          <a:p>
            <a:r>
              <a:rPr lang="en-GB" sz="2000" b="1">
                <a:latin typeface="Abadi" panose="020F0502020204030204" pitchFamily="34" charset="0"/>
              </a:rPr>
              <a:t>Please see our full offer </a:t>
            </a:r>
            <a:r>
              <a:rPr lang="en-GB" sz="2000" b="1">
                <a:latin typeface="Abadi" panose="020F0502020204030204" pitchFamily="34" charset="0"/>
                <a:hlinkClick r:id="rId4"/>
              </a:rPr>
              <a:t>here</a:t>
            </a:r>
            <a:endParaRPr lang="en-GB" sz="2000" b="1">
              <a:latin typeface="Abadi" panose="020F0502020204030204" pitchFamily="34" charset="0"/>
            </a:endParaRPr>
          </a:p>
        </p:txBody>
      </p:sp>
      <p:graphicFrame>
        <p:nvGraphicFramePr>
          <p:cNvPr id="5" name="Table 4">
            <a:extLst>
              <a:ext uri="{FF2B5EF4-FFF2-40B4-BE49-F238E27FC236}">
                <a16:creationId xmlns:a16="http://schemas.microsoft.com/office/drawing/2014/main" id="{96F06657-A0FE-B134-E468-5AC4FBCAA75A}"/>
              </a:ext>
            </a:extLst>
          </p:cNvPr>
          <p:cNvGraphicFramePr>
            <a:graphicFrameLocks noGrp="1"/>
          </p:cNvGraphicFramePr>
          <p:nvPr>
            <p:extLst>
              <p:ext uri="{D42A27DB-BD31-4B8C-83A1-F6EECF244321}">
                <p14:modId xmlns:p14="http://schemas.microsoft.com/office/powerpoint/2010/main" val="672738234"/>
              </p:ext>
            </p:extLst>
          </p:nvPr>
        </p:nvGraphicFramePr>
        <p:xfrm>
          <a:off x="1082039" y="1187701"/>
          <a:ext cx="10226041" cy="4089400"/>
        </p:xfrm>
        <a:graphic>
          <a:graphicData uri="http://schemas.openxmlformats.org/drawingml/2006/table">
            <a:tbl>
              <a:tblPr firstRow="1" bandRow="1">
                <a:tableStyleId>{616DA210-FB5B-4158-B5E0-FEB733F419BA}</a:tableStyleId>
              </a:tblPr>
              <a:tblGrid>
                <a:gridCol w="4795004">
                  <a:extLst>
                    <a:ext uri="{9D8B030D-6E8A-4147-A177-3AD203B41FA5}">
                      <a16:colId xmlns:a16="http://schemas.microsoft.com/office/drawing/2014/main" val="3964478002"/>
                    </a:ext>
                  </a:extLst>
                </a:gridCol>
                <a:gridCol w="5431037">
                  <a:extLst>
                    <a:ext uri="{9D8B030D-6E8A-4147-A177-3AD203B41FA5}">
                      <a16:colId xmlns:a16="http://schemas.microsoft.com/office/drawing/2014/main" val="2633383175"/>
                    </a:ext>
                  </a:extLst>
                </a:gridCol>
              </a:tblGrid>
              <a:tr h="208140">
                <a:tc>
                  <a:txBody>
                    <a:bodyPr/>
                    <a:lstStyle/>
                    <a:p>
                      <a:pPr marL="0" algn="ctr" defTabSz="914400" rtl="0" eaLnBrk="1" latinLnBrk="0" hangingPunct="1"/>
                      <a:r>
                        <a:rPr lang="en-GB" sz="1800" kern="1200">
                          <a:solidFill>
                            <a:schemeClr val="tx1"/>
                          </a:solidFill>
                          <a:latin typeface="Abadi" panose="020B0604020104020204" pitchFamily="34" charset="0"/>
                          <a:ea typeface="+mn-ea"/>
                          <a:cs typeface="+mn-cs"/>
                        </a:rPr>
                        <a:t>Communication and Interaction</a:t>
                      </a:r>
                    </a:p>
                  </a:txBody>
                  <a:tcPr>
                    <a:lnR w="28575" cap="flat" cmpd="sng" algn="ctr">
                      <a:solidFill>
                        <a:schemeClr val="tx1"/>
                      </a:solidFill>
                      <a:prstDash val="solid"/>
                      <a:round/>
                      <a:headEnd type="none" w="med" len="med"/>
                      <a:tailEnd type="none" w="med" len="med"/>
                    </a:lnR>
                  </a:tcPr>
                </a:tc>
                <a:tc>
                  <a:txBody>
                    <a:bodyPr/>
                    <a:lstStyle/>
                    <a:p>
                      <a:pPr marL="0" algn="ctr" defTabSz="914400" rtl="0" eaLnBrk="1" latinLnBrk="0" hangingPunct="1"/>
                      <a:r>
                        <a:rPr lang="en-GB" sz="1800" kern="1200">
                          <a:solidFill>
                            <a:schemeClr val="tx1"/>
                          </a:solidFill>
                          <a:latin typeface="Abadi" panose="020B0604020104020204" pitchFamily="34" charset="0"/>
                          <a:ea typeface="+mn-ea"/>
                          <a:cs typeface="+mn-cs"/>
                        </a:rPr>
                        <a:t>Cognition and Learning</a:t>
                      </a:r>
                    </a:p>
                  </a:txBody>
                  <a:tcPr>
                    <a:lnL w="28575"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531580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a:solidFill>
                            <a:schemeClr val="tx1"/>
                          </a:solidFill>
                          <a:latin typeface="Abadi" panose="020B0604020104020204" pitchFamily="34" charset="0"/>
                          <a:ea typeface="+mn-ea"/>
                          <a:cs typeface="+mn-cs"/>
                        </a:rPr>
                        <a:t>Speech and Language support- assess/plan/do/review 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a:solidFill>
                            <a:schemeClr val="tx1"/>
                          </a:solidFill>
                          <a:latin typeface="Abadi" panose="020B0604020104020204" pitchFamily="34" charset="0"/>
                          <a:ea typeface="+mn-ea"/>
                          <a:cs typeface="+mn-cs"/>
                        </a:rPr>
                        <a:t>1:1 speech therapist provided by NHS SALT and/or a specialist Interventions/small group sessions designed to target identified areas of need.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a:solidFill>
                            <a:schemeClr val="tx1"/>
                          </a:solidFill>
                          <a:latin typeface="Abadi" panose="020B0604020104020204" pitchFamily="34" charset="0"/>
                          <a:ea typeface="+mn-ea"/>
                          <a:cs typeface="+mn-cs"/>
                        </a:rPr>
                        <a:t>Interventions/small group sessions designed to target identified areas of need.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a:solidFill>
                            <a:schemeClr val="tx1"/>
                          </a:solidFill>
                          <a:latin typeface="Abadi" panose="020B0604020104020204" pitchFamily="34" charset="0"/>
                          <a:ea typeface="+mn-ea"/>
                          <a:cs typeface="+mn-cs"/>
                        </a:rPr>
                        <a:t>Input from external agencies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a:solidFill>
                            <a:schemeClr val="tx1"/>
                          </a:solidFill>
                          <a:latin typeface="Abadi" panose="020B0604020104020204" pitchFamily="34" charset="0"/>
                          <a:ea typeface="+mn-ea"/>
                          <a:cs typeface="+mn-cs"/>
                        </a:rPr>
                        <a:t>Now/Next or First/Then Boards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a:solidFill>
                            <a:schemeClr val="tx1"/>
                          </a:solidFill>
                          <a:latin typeface="Abadi" panose="020B0604020104020204" pitchFamily="34" charset="0"/>
                          <a:ea typeface="+mn-ea"/>
                          <a:cs typeface="+mn-cs"/>
                        </a:rPr>
                        <a:t>Social Stories</a:t>
                      </a:r>
                    </a:p>
                  </a:txBody>
                  <a:tcPr>
                    <a:lnB w="28575" cap="flat" cmpd="sng" algn="ctr">
                      <a:solidFill>
                        <a:schemeClr val="tx1"/>
                      </a:solidFill>
                      <a:prstDash val="solid"/>
                      <a:round/>
                      <a:headEnd type="none" w="med" len="med"/>
                      <a:tailEnd type="none" w="med" len="med"/>
                    </a:lnB>
                  </a:tcPr>
                </a:tc>
                <a:tc>
                  <a:txBody>
                    <a:bodyPr/>
                    <a:lstStyle/>
                    <a:p>
                      <a:r>
                        <a:rPr lang="en-GB" sz="1300" b="1" kern="1200">
                          <a:solidFill>
                            <a:schemeClr val="tx1"/>
                          </a:solidFill>
                          <a:latin typeface="Abadi" panose="020B0604020104020204" pitchFamily="34" charset="0"/>
                          <a:ea typeface="+mn-ea"/>
                          <a:cs typeface="+mn-cs"/>
                        </a:rPr>
                        <a:t>1:1 and /or small group intervention </a:t>
                      </a:r>
                    </a:p>
                    <a:p>
                      <a:r>
                        <a:rPr lang="en-GB" sz="1300" b="1" kern="1200">
                          <a:solidFill>
                            <a:schemeClr val="tx1"/>
                          </a:solidFill>
                          <a:latin typeface="Abadi" panose="020B0604020104020204" pitchFamily="34" charset="0"/>
                          <a:ea typeface="+mn-ea"/>
                          <a:cs typeface="+mn-cs"/>
                        </a:rPr>
                        <a:t>Word building and high frequency word recognition interventions using Precision Teaching techniques Little Wandle Phonics assessed into Phase Groups Concrete maths materials in class</a:t>
                      </a:r>
                    </a:p>
                    <a:p>
                      <a:r>
                        <a:rPr lang="en-GB" sz="1300" b="1" kern="1200">
                          <a:solidFill>
                            <a:schemeClr val="tx1"/>
                          </a:solidFill>
                          <a:latin typeface="Abadi" panose="020B0604020104020204" pitchFamily="34" charset="0"/>
                          <a:ea typeface="+mn-ea"/>
                          <a:cs typeface="+mn-cs"/>
                        </a:rPr>
                        <a:t>Small group Maths Interventions </a:t>
                      </a:r>
                    </a:p>
                    <a:p>
                      <a:r>
                        <a:rPr lang="en-GB" sz="1300" b="1" kern="1200">
                          <a:solidFill>
                            <a:schemeClr val="tx1"/>
                          </a:solidFill>
                          <a:latin typeface="Abadi" panose="020B0604020104020204" pitchFamily="34" charset="0"/>
                          <a:ea typeface="+mn-ea"/>
                          <a:cs typeface="+mn-cs"/>
                        </a:rPr>
                        <a:t>In -class support from TA where appropriate/possible. Access to Literacy Gold Reasonable adjustments appropriate to the child</a:t>
                      </a:r>
                    </a:p>
                  </a:txBody>
                  <a:tcP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673011"/>
                  </a:ext>
                </a:extLst>
              </a:tr>
              <a:tr h="370840">
                <a:tc>
                  <a:txBody>
                    <a:bodyPr/>
                    <a:lstStyle/>
                    <a:p>
                      <a:pPr algn="ctr"/>
                      <a:r>
                        <a:rPr lang="en-GB" b="1">
                          <a:latin typeface="Abadi" panose="020B0604020104020204" pitchFamily="34" charset="0"/>
                        </a:rPr>
                        <a:t>Social, emotional and mental health</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GB" b="1">
                          <a:latin typeface="Abadi" panose="020B0604020104020204" pitchFamily="34" charset="0"/>
                        </a:rPr>
                        <a:t>Physical and sensory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2173392"/>
                  </a:ext>
                </a:extLst>
              </a:tr>
              <a:tr h="370840">
                <a:tc>
                  <a:txBody>
                    <a:bodyPr/>
                    <a:lstStyle/>
                    <a:p>
                      <a:pPr marL="0" algn="l" defTabSz="914400" rtl="0" eaLnBrk="1" latinLnBrk="0" hangingPunct="1"/>
                      <a:r>
                        <a:rPr lang="en-GB" sz="1300" b="1" kern="1200">
                          <a:solidFill>
                            <a:schemeClr val="tx1"/>
                          </a:solidFill>
                          <a:latin typeface="Abadi" panose="020B0604020104020204" pitchFamily="34" charset="0"/>
                          <a:ea typeface="+mn-ea"/>
                          <a:cs typeface="+mn-cs"/>
                        </a:rPr>
                        <a:t>Mental Health Support Team referrals and input within school for staff training Benjamin Foundation- Time for You sessions </a:t>
                      </a:r>
                    </a:p>
                    <a:p>
                      <a:pPr marL="0" algn="l" defTabSz="914400" rtl="0" eaLnBrk="1" latinLnBrk="0" hangingPunct="1"/>
                      <a:r>
                        <a:rPr lang="en-GB" sz="1300" b="1" kern="1200">
                          <a:solidFill>
                            <a:schemeClr val="tx1"/>
                          </a:solidFill>
                          <a:latin typeface="Abadi" panose="020B0604020104020204" pitchFamily="34" charset="0"/>
                          <a:ea typeface="+mn-ea"/>
                          <a:cs typeface="+mn-cs"/>
                        </a:rPr>
                        <a:t>Staff CPD </a:t>
                      </a:r>
                    </a:p>
                    <a:p>
                      <a:pPr marL="0" algn="l" defTabSz="914400" rtl="0" eaLnBrk="1" latinLnBrk="0" hangingPunct="1"/>
                      <a:r>
                        <a:rPr lang="en-GB" sz="1300" b="1" kern="1200">
                          <a:solidFill>
                            <a:schemeClr val="tx1"/>
                          </a:solidFill>
                          <a:latin typeface="Abadi" panose="020B0604020104020204" pitchFamily="34" charset="0"/>
                          <a:ea typeface="+mn-ea"/>
                          <a:cs typeface="+mn-cs"/>
                        </a:rPr>
                        <a:t>Staff identify children with mental health problems and discuss with SENCo or DSL for intervention</a:t>
                      </a:r>
                    </a:p>
                    <a:p>
                      <a:pPr marL="0" algn="l" defTabSz="914400" rtl="0" eaLnBrk="1" latinLnBrk="0" hangingPunct="1"/>
                      <a:endParaRPr lang="en-GB" sz="1300" b="1" kern="1200">
                        <a:solidFill>
                          <a:schemeClr val="tx1"/>
                        </a:solidFill>
                        <a:latin typeface="Abadi" panose="020B0604020104020204" pitchFamily="34" charset="0"/>
                        <a:ea typeface="+mn-ea"/>
                        <a:cs typeface="+mn-cs"/>
                      </a:endParaRPr>
                    </a:p>
                    <a:p>
                      <a:pPr marL="0" algn="l" defTabSz="914400" rtl="0" eaLnBrk="1" latinLnBrk="0" hangingPunct="1"/>
                      <a:endParaRPr lang="en-GB" sz="1300" b="1" kern="1200">
                        <a:solidFill>
                          <a:schemeClr val="tx1"/>
                        </a:solidFill>
                        <a:latin typeface="Abadi" panose="020B0604020104020204" pitchFamily="34" charset="0"/>
                        <a:ea typeface="+mn-ea"/>
                        <a:cs typeface="+mn-cs"/>
                      </a:endParaRPr>
                    </a:p>
                  </a:txBody>
                  <a:tcPr>
                    <a:lnT w="28575" cap="flat" cmpd="sng" algn="ctr">
                      <a:solidFill>
                        <a:schemeClr val="tx1"/>
                      </a:solidFill>
                      <a:prstDash val="solid"/>
                      <a:round/>
                      <a:headEnd type="none" w="med" len="med"/>
                      <a:tailEnd type="none" w="med" len="med"/>
                    </a:lnT>
                  </a:tcPr>
                </a:tc>
                <a:tc>
                  <a:txBody>
                    <a:bodyPr/>
                    <a:lstStyle/>
                    <a:p>
                      <a:pPr marL="0" algn="l" defTabSz="914400" rtl="0" eaLnBrk="1" latinLnBrk="0" hangingPunct="1"/>
                      <a:r>
                        <a:rPr lang="en-GB" sz="1300" b="1" kern="1200">
                          <a:solidFill>
                            <a:schemeClr val="tx1"/>
                          </a:solidFill>
                          <a:latin typeface="Abadi" panose="020B0604020104020204" pitchFamily="34" charset="0"/>
                          <a:ea typeface="+mn-ea"/>
                          <a:cs typeface="+mn-cs"/>
                        </a:rPr>
                        <a:t>Interventions for Fine Motor Skills and Gross Motor Skills.</a:t>
                      </a:r>
                    </a:p>
                    <a:p>
                      <a:pPr marL="0" algn="l" defTabSz="914400" rtl="0" eaLnBrk="1" latinLnBrk="0" hangingPunct="1"/>
                      <a:r>
                        <a:rPr lang="en-GB" sz="1300" b="1" kern="1200">
                          <a:solidFill>
                            <a:schemeClr val="tx1"/>
                          </a:solidFill>
                          <a:latin typeface="Abadi" panose="020B0604020104020204" pitchFamily="34" charset="0"/>
                          <a:ea typeface="+mn-ea"/>
                          <a:cs typeface="+mn-cs"/>
                        </a:rPr>
                        <a:t>Additional handwriting practice </a:t>
                      </a:r>
                    </a:p>
                    <a:p>
                      <a:pPr marL="0" algn="l" defTabSz="914400" rtl="0" eaLnBrk="1" latinLnBrk="0" hangingPunct="1"/>
                      <a:r>
                        <a:rPr lang="en-GB" sz="1300" b="1" kern="1200">
                          <a:solidFill>
                            <a:schemeClr val="tx1"/>
                          </a:solidFill>
                          <a:latin typeface="Abadi" panose="020B0604020104020204" pitchFamily="34" charset="0"/>
                          <a:ea typeface="+mn-ea"/>
                          <a:cs typeface="+mn-cs"/>
                        </a:rPr>
                        <a:t>Coloured paper </a:t>
                      </a:r>
                    </a:p>
                    <a:p>
                      <a:pPr marL="0" algn="l" defTabSz="914400" rtl="0" eaLnBrk="1" latinLnBrk="0" hangingPunct="1"/>
                      <a:r>
                        <a:rPr lang="en-GB" sz="1300" b="1" kern="1200">
                          <a:solidFill>
                            <a:schemeClr val="tx1"/>
                          </a:solidFill>
                          <a:latin typeface="Abadi" panose="020B0604020104020204" pitchFamily="34" charset="0"/>
                          <a:ea typeface="+mn-ea"/>
                          <a:cs typeface="+mn-cs"/>
                        </a:rPr>
                        <a:t>Individual support in class during PE and lunch time where necessary Advice sought from specialists such as Occupational Therapists Large print resources/ text</a:t>
                      </a:r>
                    </a:p>
                  </a:txBody>
                  <a:tcPr>
                    <a:lnT w="28575"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167785984"/>
                  </a:ext>
                </a:extLst>
              </a:tr>
            </a:tbl>
          </a:graphicData>
        </a:graphic>
      </p:graphicFrame>
    </p:spTree>
    <p:extLst>
      <p:ext uri="{BB962C8B-B14F-4D97-AF65-F5344CB8AC3E}">
        <p14:creationId xmlns:p14="http://schemas.microsoft.com/office/powerpoint/2010/main" val="219349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E9F51-4E6B-A398-7B1B-F4893B5C906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010C8D6-95C8-AE75-ECD5-FF9B1F8F5438}"/>
              </a:ext>
            </a:extLst>
          </p:cNvPr>
          <p:cNvSpPr txBox="1"/>
          <p:nvPr/>
        </p:nvSpPr>
        <p:spPr>
          <a:xfrm>
            <a:off x="223284" y="1110029"/>
            <a:ext cx="11770242" cy="1938992"/>
          </a:xfrm>
          <a:prstGeom prst="rect">
            <a:avLst/>
          </a:prstGeom>
          <a:solidFill>
            <a:schemeClr val="accent6">
              <a:lumMod val="20000"/>
              <a:lumOff val="80000"/>
            </a:schemeClr>
          </a:solidFill>
          <a:ln>
            <a:solidFill>
              <a:schemeClr val="tx1"/>
            </a:solidFill>
          </a:ln>
        </p:spPr>
        <p:txBody>
          <a:bodyPr wrap="square">
            <a:spAutoFit/>
          </a:bodyPr>
          <a:lstStyle/>
          <a:p>
            <a:pPr algn="just">
              <a:buNone/>
            </a:pPr>
            <a:r>
              <a:rPr lang="en-GB" sz="2000">
                <a:effectLst/>
                <a:latin typeface="Aptos" panose="020B0004020202020204" pitchFamily="34" charset="0"/>
                <a:ea typeface="Calibri" panose="020F0502020204030204" pitchFamily="34" charset="0"/>
                <a:cs typeface="Arial" panose="020B0604020202020204" pitchFamily="34" charset="0"/>
              </a:rPr>
              <a:t>Every teacher is a </a:t>
            </a:r>
            <a:r>
              <a:rPr lang="en-GB" sz="2000">
                <a:latin typeface="Aptos" panose="020B0004020202020204" pitchFamily="34" charset="0"/>
                <a:ea typeface="Calibri" panose="020F0502020204030204" pitchFamily="34" charset="0"/>
                <a:cs typeface="Arial" panose="020B0604020202020204" pitchFamily="34" charset="0"/>
              </a:rPr>
              <a:t>considered to be a teacher of SEND and is supported in their role by the</a:t>
            </a:r>
            <a:r>
              <a:rPr lang="en-GB" sz="2000">
                <a:effectLst/>
                <a:latin typeface="Aptos" panose="020B0004020202020204" pitchFamily="34" charset="0"/>
                <a:ea typeface="Calibri" panose="020F0502020204030204" pitchFamily="34" charset="0"/>
                <a:cs typeface="Arial" panose="020B0604020202020204" pitchFamily="34" charset="0"/>
              </a:rPr>
              <a:t> SENDCo, who:</a:t>
            </a:r>
            <a:endParaRPr lang="en-GB">
              <a:effectLst/>
              <a:latin typeface="Aptos" panose="020B0004020202020204" pitchFamily="34" charset="0"/>
              <a:ea typeface="Calibri" panose="020F0502020204030204" pitchFamily="34" charset="0"/>
              <a:cs typeface="Arial" panose="020B0604020202020204" pitchFamily="34" charset="0"/>
            </a:endParaRPr>
          </a:p>
          <a:p>
            <a:pPr marL="342900" lvl="0" indent="-342900" algn="just">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Ensures that all members of staff in the </a:t>
            </a:r>
            <a:r>
              <a:rPr lang="en-GB" sz="2000">
                <a:latin typeface="Aptos" panose="020B0004020202020204" pitchFamily="34" charset="0"/>
                <a:ea typeface="Calibri" panose="020F0502020204030204" pitchFamily="34" charset="0"/>
                <a:cs typeface="Arial" panose="020B0604020202020204" pitchFamily="34" charset="0"/>
              </a:rPr>
              <a:t>school</a:t>
            </a:r>
            <a:r>
              <a:rPr lang="en-GB" sz="2000">
                <a:effectLst/>
                <a:latin typeface="Aptos" panose="020B0004020202020204" pitchFamily="34" charset="0"/>
                <a:ea typeface="Calibri" panose="020F0502020204030204" pitchFamily="34" charset="0"/>
                <a:cs typeface="Arial" panose="020B0604020202020204" pitchFamily="34" charset="0"/>
              </a:rPr>
              <a:t> have a clear understanding of each</a:t>
            </a:r>
            <a:r>
              <a:rPr lang="en-GB">
                <a:latin typeface="Aptos" panose="020B0004020202020204" pitchFamily="34" charset="0"/>
                <a:ea typeface="Calibri" panose="020F0502020204030204" pitchFamily="34" charset="0"/>
                <a:cs typeface="Arial" panose="020B0604020202020204" pitchFamily="34" charset="0"/>
              </a:rPr>
              <a:t> </a:t>
            </a:r>
            <a:r>
              <a:rPr lang="en-GB" sz="2000">
                <a:effectLst/>
                <a:latin typeface="Aptos" panose="020B0004020202020204" pitchFamily="34" charset="0"/>
                <a:ea typeface="Calibri" panose="020F0502020204030204" pitchFamily="34" charset="0"/>
                <a:cs typeface="Arial" panose="020B0604020202020204" pitchFamily="34" charset="0"/>
              </a:rPr>
              <a:t>child's Special Educational Need and/or Disability and aids them in their practice.</a:t>
            </a:r>
            <a:endParaRPr lang="en-GB">
              <a:effectLst/>
              <a:latin typeface="Aptos" panose="020B000402020202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Provides all staff with training on the SEND needs in the school and training relating to specific children.</a:t>
            </a:r>
            <a:endParaRPr lang="en-GB">
              <a:effectLst/>
              <a:latin typeface="Aptos" panose="020B000402020202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Updates the teaching staff in staff meetings about recent government initiatives within the SEND system and relays back information gathered from SEN conferences and courses. </a:t>
            </a:r>
            <a:endParaRPr lang="en-GB">
              <a:effectLst/>
              <a:latin typeface="Aptos" panose="020B00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AAA94E-39BC-0C28-9935-6722DF79CA01}"/>
              </a:ext>
            </a:extLst>
          </p:cNvPr>
          <p:cNvSpPr txBox="1"/>
          <p:nvPr/>
        </p:nvSpPr>
        <p:spPr>
          <a:xfrm>
            <a:off x="1841387" y="228833"/>
            <a:ext cx="8559210" cy="1107996"/>
          </a:xfrm>
          <a:prstGeom prst="rect">
            <a:avLst/>
          </a:prstGeom>
          <a:noFill/>
        </p:spPr>
        <p:txBody>
          <a:bodyPr wrap="square" rtlCol="0">
            <a:spAutoFit/>
          </a:bodyPr>
          <a:lstStyle/>
          <a:p>
            <a:pPr algn="ctr"/>
            <a:r>
              <a:rPr lang="en-GB" sz="2200" b="1" u="sng">
                <a:solidFill>
                  <a:srgbClr val="000000"/>
                </a:solidFill>
                <a:latin typeface="Aptos" panose="020B0004020202020204" pitchFamily="34" charset="0"/>
                <a:ea typeface="Calibri" panose="020F0502020204030204" pitchFamily="34" charset="0"/>
                <a:cs typeface="Times New Roman" panose="02020603050405020304" pitchFamily="18" charset="0"/>
              </a:rPr>
              <a:t>Q. How are staff at Howard Junior School supported to work with children with SEND  and what training do they have?</a:t>
            </a:r>
            <a:endParaRPr lang="en-GB" sz="2200" u="sng">
              <a:effectLst/>
              <a:latin typeface="Aptos" panose="020B0004020202020204" pitchFamily="34" charset="0"/>
              <a:ea typeface="Calibri" panose="020F0502020204030204" pitchFamily="34" charset="0"/>
              <a:cs typeface="Times New Roman" panose="02020603050405020304" pitchFamily="18" charset="0"/>
            </a:endParaRPr>
          </a:p>
          <a:p>
            <a:endParaRPr lang="en-GB" sz="2200" u="sng">
              <a:latin typeface="Aptos" panose="020B0004020202020204" pitchFamily="34" charset="0"/>
            </a:endParaRPr>
          </a:p>
        </p:txBody>
      </p:sp>
      <p:graphicFrame>
        <p:nvGraphicFramePr>
          <p:cNvPr id="5" name="Table 4">
            <a:extLst>
              <a:ext uri="{FF2B5EF4-FFF2-40B4-BE49-F238E27FC236}">
                <a16:creationId xmlns:a16="http://schemas.microsoft.com/office/drawing/2014/main" id="{11C529AD-D354-7644-4FE7-7C22FC24FB04}"/>
              </a:ext>
            </a:extLst>
          </p:cNvPr>
          <p:cNvGraphicFramePr>
            <a:graphicFrameLocks noGrp="1"/>
          </p:cNvGraphicFramePr>
          <p:nvPr>
            <p:extLst>
              <p:ext uri="{D42A27DB-BD31-4B8C-83A1-F6EECF244321}">
                <p14:modId xmlns:p14="http://schemas.microsoft.com/office/powerpoint/2010/main" val="3710780389"/>
              </p:ext>
            </p:extLst>
          </p:nvPr>
        </p:nvGraphicFramePr>
        <p:xfrm>
          <a:off x="223283" y="3545924"/>
          <a:ext cx="11770240" cy="2575560"/>
        </p:xfrm>
        <a:graphic>
          <a:graphicData uri="http://schemas.openxmlformats.org/drawingml/2006/table">
            <a:tbl>
              <a:tblPr firstRow="1" bandRow="1">
                <a:tableStyleId>{5C22544A-7EE6-4342-B048-85BDC9FD1C3A}</a:tableStyleId>
              </a:tblPr>
              <a:tblGrid>
                <a:gridCol w="2942560">
                  <a:extLst>
                    <a:ext uri="{9D8B030D-6E8A-4147-A177-3AD203B41FA5}">
                      <a16:colId xmlns:a16="http://schemas.microsoft.com/office/drawing/2014/main" val="674360713"/>
                    </a:ext>
                  </a:extLst>
                </a:gridCol>
                <a:gridCol w="2942560">
                  <a:extLst>
                    <a:ext uri="{9D8B030D-6E8A-4147-A177-3AD203B41FA5}">
                      <a16:colId xmlns:a16="http://schemas.microsoft.com/office/drawing/2014/main" val="1360809241"/>
                    </a:ext>
                  </a:extLst>
                </a:gridCol>
                <a:gridCol w="2942560">
                  <a:extLst>
                    <a:ext uri="{9D8B030D-6E8A-4147-A177-3AD203B41FA5}">
                      <a16:colId xmlns:a16="http://schemas.microsoft.com/office/drawing/2014/main" val="2099810784"/>
                    </a:ext>
                  </a:extLst>
                </a:gridCol>
                <a:gridCol w="2942560">
                  <a:extLst>
                    <a:ext uri="{9D8B030D-6E8A-4147-A177-3AD203B41FA5}">
                      <a16:colId xmlns:a16="http://schemas.microsoft.com/office/drawing/2014/main" val="1379563268"/>
                    </a:ext>
                  </a:extLst>
                </a:gridCol>
              </a:tblGrid>
              <a:tr h="0">
                <a:tc>
                  <a:txBody>
                    <a:bodyPr/>
                    <a:lstStyle/>
                    <a:p>
                      <a:pPr algn="ctr"/>
                      <a:r>
                        <a:rPr lang="en-GB" sz="1600">
                          <a:latin typeface="Arial" panose="020B0604020202020204" pitchFamily="34" charset="0"/>
                          <a:cs typeface="Arial" panose="020B0604020202020204" pitchFamily="34" charset="0"/>
                        </a:rPr>
                        <a:t>Training to support Communication and Interaction needs</a:t>
                      </a:r>
                    </a:p>
                  </a:txBody>
                  <a:tcPr>
                    <a:solidFill>
                      <a:srgbClr val="007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latin typeface="Arial" panose="020B0604020202020204" pitchFamily="34" charset="0"/>
                          <a:cs typeface="Arial" panose="020B0604020202020204" pitchFamily="34" charset="0"/>
                        </a:rPr>
                        <a:t>Training to support  Cognition and Learning needs</a:t>
                      </a:r>
                    </a:p>
                  </a:txBody>
                  <a:tcPr>
                    <a:solidFill>
                      <a:srgbClr val="007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latin typeface="Arial" panose="020B0604020202020204" pitchFamily="34" charset="0"/>
                          <a:cs typeface="Arial" panose="020B0604020202020204" pitchFamily="34" charset="0"/>
                        </a:rPr>
                        <a:t>Training to support Social, Emotional and Mental Health needs</a:t>
                      </a:r>
                    </a:p>
                  </a:txBody>
                  <a:tcPr>
                    <a:solidFill>
                      <a:srgbClr val="007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a:latin typeface="Arial" panose="020B0604020202020204" pitchFamily="34" charset="0"/>
                          <a:cs typeface="Arial" panose="020B0604020202020204" pitchFamily="34" charset="0"/>
                        </a:rPr>
                        <a:t>Training to support Physical and or Sensory needs</a:t>
                      </a:r>
                    </a:p>
                    <a:p>
                      <a:pPr algn="ctr"/>
                      <a:endParaRPr lang="en-GB" sz="2000"/>
                    </a:p>
                  </a:txBody>
                  <a:tcPr>
                    <a:solidFill>
                      <a:srgbClr val="0070C0"/>
                    </a:solidFill>
                  </a:tcPr>
                </a:tc>
                <a:extLst>
                  <a:ext uri="{0D108BD9-81ED-4DB2-BD59-A6C34878D82A}">
                    <a16:rowId xmlns:a16="http://schemas.microsoft.com/office/drawing/2014/main" val="894872476"/>
                  </a:ext>
                </a:extLst>
              </a:tr>
              <a:tr h="370840">
                <a:tc>
                  <a:txBody>
                    <a:bodyPr/>
                    <a:lstStyle/>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Speech and Language training</a:t>
                      </a:r>
                    </a:p>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Autism Training</a:t>
                      </a:r>
                    </a:p>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EAL Training</a:t>
                      </a:r>
                    </a:p>
                  </a:txBody>
                  <a:tcPr/>
                </a:tc>
                <a:tc>
                  <a:txBody>
                    <a:bodyPr/>
                    <a:lstStyle/>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Phonics training</a:t>
                      </a:r>
                    </a:p>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Adaptive teaching</a:t>
                      </a:r>
                    </a:p>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TA Networks</a:t>
                      </a: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a:txBody>
                  <a:tcPr/>
                </a:tc>
                <a:tc>
                  <a:txBody>
                    <a:bodyPr/>
                    <a:lstStyle/>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Mental Health Champion</a:t>
                      </a:r>
                    </a:p>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Mental Health First Aid</a:t>
                      </a:r>
                    </a:p>
                    <a:p>
                      <a:pPr marL="285750" indent="-285750">
                        <a:buFont typeface="Arial" panose="020B0604020202020204" pitchFamily="34" charset="0"/>
                        <a:buChar char="•"/>
                      </a:pPr>
                      <a:r>
                        <a:rPr lang="en-GB" sz="1600">
                          <a:latin typeface="Arial" panose="020B0604020202020204" pitchFamily="34" charset="0"/>
                          <a:cs typeface="Arial" panose="020B0604020202020204" pitchFamily="34" charset="0"/>
                        </a:rPr>
                        <a:t>Norfolk Steps – Step Up and Step On</a:t>
                      </a:r>
                    </a:p>
                  </a:txBody>
                  <a:tcPr/>
                </a:tc>
                <a:tc>
                  <a:txBody>
                    <a:bodyPr/>
                    <a:lstStyle/>
                    <a:p>
                      <a:pPr marL="285750" indent="-285750">
                        <a:buFont typeface="Arial" panose="020B0604020202020204" pitchFamily="34" charset="0"/>
                        <a:buChar char="•"/>
                      </a:pPr>
                      <a:r>
                        <a:rPr lang="en-GB" sz="1500">
                          <a:latin typeface="Arial" panose="020B0604020202020204" pitchFamily="34" charset="0"/>
                          <a:cs typeface="Arial" panose="020B0604020202020204" pitchFamily="34" charset="0"/>
                        </a:rPr>
                        <a:t>Paediatric First Aid</a:t>
                      </a:r>
                    </a:p>
                    <a:p>
                      <a:pPr marL="285750" indent="-285750">
                        <a:buFont typeface="Arial" panose="020B0604020202020204" pitchFamily="34" charset="0"/>
                        <a:buChar char="•"/>
                      </a:pPr>
                      <a:r>
                        <a:rPr lang="en-GB" sz="1500">
                          <a:latin typeface="Arial" panose="020B0604020202020204" pitchFamily="34" charset="0"/>
                          <a:cs typeface="Arial" panose="020B0604020202020204" pitchFamily="34" charset="0"/>
                        </a:rPr>
                        <a:t>Diabetes training</a:t>
                      </a:r>
                    </a:p>
                    <a:p>
                      <a:pPr marL="285750" indent="-285750">
                        <a:buFont typeface="Arial" panose="020B0604020202020204" pitchFamily="34" charset="0"/>
                        <a:buChar char="•"/>
                      </a:pPr>
                      <a:r>
                        <a:rPr lang="en-GB" sz="1500">
                          <a:latin typeface="Arial" panose="020B0604020202020204" pitchFamily="34" charset="0"/>
                          <a:cs typeface="Arial" panose="020B0604020202020204" pitchFamily="34" charset="0"/>
                        </a:rPr>
                        <a:t>EpiPen training</a:t>
                      </a:r>
                    </a:p>
                    <a:p>
                      <a:pPr marL="285750" indent="-285750">
                        <a:buFont typeface="Arial" panose="020B0604020202020204" pitchFamily="34" charset="0"/>
                        <a:buChar char="•"/>
                      </a:pPr>
                      <a:r>
                        <a:rPr lang="en-GB" sz="1500">
                          <a:latin typeface="Arial" panose="020B0604020202020204" pitchFamily="34" charset="0"/>
                          <a:cs typeface="Arial" panose="020B0604020202020204" pitchFamily="34" charset="0"/>
                        </a:rPr>
                        <a:t>Sensory Circuits training</a:t>
                      </a:r>
                    </a:p>
                    <a:p>
                      <a:pPr marL="285750" indent="-285750">
                        <a:buFont typeface="Arial" panose="020B0604020202020204" pitchFamily="34" charset="0"/>
                        <a:buChar char="•"/>
                      </a:pPr>
                      <a:r>
                        <a:rPr lang="en-GB" sz="1500">
                          <a:latin typeface="Arial" panose="020B0604020202020204" pitchFamily="34" charset="0"/>
                          <a:cs typeface="Arial" panose="020B0604020202020204" pitchFamily="34" charset="0"/>
                        </a:rPr>
                        <a:t>Epilepsy training</a:t>
                      </a:r>
                    </a:p>
                    <a:p>
                      <a:pPr marL="285750" indent="-285750">
                        <a:buFont typeface="Arial" panose="020B0604020202020204" pitchFamily="34" charset="0"/>
                        <a:buChar char="•"/>
                      </a:pPr>
                      <a:r>
                        <a:rPr lang="en-GB" sz="1500">
                          <a:latin typeface="Arial" panose="020B0604020202020204" pitchFamily="34" charset="0"/>
                          <a:cs typeface="Arial" panose="020B0604020202020204" pitchFamily="34" charset="0"/>
                        </a:rPr>
                        <a:t>Specific medication training</a:t>
                      </a:r>
                    </a:p>
                    <a:p>
                      <a:pPr marL="285750" indent="-285750">
                        <a:buFont typeface="Arial" panose="020B0604020202020204" pitchFamily="34" charset="0"/>
                        <a:buChar char="•"/>
                      </a:pPr>
                      <a:endParaRPr lang="en-GB" sz="150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20696296"/>
                  </a:ext>
                </a:extLst>
              </a:tr>
            </a:tbl>
          </a:graphicData>
        </a:graphic>
      </p:graphicFrame>
      <p:pic>
        <p:nvPicPr>
          <p:cNvPr id="7" name="Picture 6">
            <a:extLst>
              <a:ext uri="{FF2B5EF4-FFF2-40B4-BE49-F238E27FC236}">
                <a16:creationId xmlns:a16="http://schemas.microsoft.com/office/drawing/2014/main" id="{B75184E3-ABD8-6366-8CD1-591DF6248934}"/>
              </a:ext>
            </a:extLst>
          </p:cNvPr>
          <p:cNvPicPr>
            <a:picLocks noChangeAspect="1"/>
          </p:cNvPicPr>
          <p:nvPr/>
        </p:nvPicPr>
        <p:blipFill>
          <a:blip r:embed="rId3"/>
          <a:stretch>
            <a:fillRect/>
          </a:stretch>
        </p:blipFill>
        <p:spPr>
          <a:xfrm>
            <a:off x="5351939" y="5573676"/>
            <a:ext cx="1538105" cy="1090656"/>
          </a:xfrm>
          <a:prstGeom prst="rect">
            <a:avLst/>
          </a:prstGeom>
          <a:ln>
            <a:solidFill>
              <a:schemeClr val="tx1"/>
            </a:solidFill>
          </a:ln>
        </p:spPr>
      </p:pic>
      <p:pic>
        <p:nvPicPr>
          <p:cNvPr id="9" name="Picture 8">
            <a:extLst>
              <a:ext uri="{FF2B5EF4-FFF2-40B4-BE49-F238E27FC236}">
                <a16:creationId xmlns:a16="http://schemas.microsoft.com/office/drawing/2014/main" id="{695C6BAF-341E-4440-A0B0-612C00E49F9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D030255C-7A92-7C84-1506-FA7B68D24CC0}"/>
              </a:ext>
            </a:extLst>
          </p:cNvPr>
          <p:cNvPicPr>
            <a:picLocks noChangeAspect="1"/>
          </p:cNvPicPr>
          <p:nvPr/>
        </p:nvPicPr>
        <p:blipFill>
          <a:blip r:embed="rId5"/>
          <a:srcRect t="34734" b="35548"/>
          <a:stretch>
            <a:fillRect/>
          </a:stretch>
        </p:blipFill>
        <p:spPr>
          <a:xfrm>
            <a:off x="-158619" y="212753"/>
            <a:ext cx="2628864" cy="774638"/>
          </a:xfrm>
          <a:prstGeom prst="rect">
            <a:avLst/>
          </a:prstGeom>
        </p:spPr>
      </p:pic>
    </p:spTree>
    <p:extLst>
      <p:ext uri="{BB962C8B-B14F-4D97-AF65-F5344CB8AC3E}">
        <p14:creationId xmlns:p14="http://schemas.microsoft.com/office/powerpoint/2010/main" val="4290264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27D40-CD48-7ACE-4B21-0DDA8C117A5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CE07E44-AA1C-CF65-B546-0333B3FC83B4}"/>
              </a:ext>
            </a:extLst>
          </p:cNvPr>
          <p:cNvSpPr txBox="1"/>
          <p:nvPr/>
        </p:nvSpPr>
        <p:spPr>
          <a:xfrm>
            <a:off x="593602" y="315239"/>
            <a:ext cx="11430000" cy="769441"/>
          </a:xfrm>
          <a:prstGeom prst="rect">
            <a:avLst/>
          </a:prstGeom>
          <a:noFill/>
        </p:spPr>
        <p:txBody>
          <a:bodyPr wrap="square">
            <a:spAutoFit/>
          </a:bodyPr>
          <a:lstStyle/>
          <a:p>
            <a:pPr algn="ctr"/>
            <a:r>
              <a:rPr lang="en-GB" sz="2200" b="1" u="sng">
                <a:effectLst/>
                <a:latin typeface="Aptos" panose="020B0004020202020204" pitchFamily="34" charset="0"/>
                <a:ea typeface="Calibri" panose="020F0502020204030204" pitchFamily="34" charset="0"/>
                <a:cs typeface="Arial" panose="020B0604020202020204" pitchFamily="34" charset="0"/>
              </a:rPr>
              <a:t>Q. What additional support for learning is available to pupils with </a:t>
            </a:r>
          </a:p>
          <a:p>
            <a:pPr algn="ctr"/>
            <a:r>
              <a:rPr lang="en-GB" sz="2200" b="1" u="sng">
                <a:effectLst/>
                <a:latin typeface="Aptos" panose="020B0004020202020204" pitchFamily="34" charset="0"/>
                <a:ea typeface="Calibri" panose="020F0502020204030204" pitchFamily="34" charset="0"/>
                <a:cs typeface="Arial" panose="020B0604020202020204" pitchFamily="34" charset="0"/>
              </a:rPr>
              <a:t>special educational need and/or disabilities?</a:t>
            </a:r>
            <a:endParaRPr lang="en-GB" sz="2200" u="sng">
              <a:latin typeface="Aptos" panose="020B00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C2E5A3E-BE36-EB23-F894-EDFFDFEDAFCD}"/>
              </a:ext>
            </a:extLst>
          </p:cNvPr>
          <p:cNvSpPr txBox="1"/>
          <p:nvPr/>
        </p:nvSpPr>
        <p:spPr>
          <a:xfrm>
            <a:off x="212651" y="1957221"/>
            <a:ext cx="11720174" cy="2449838"/>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buNone/>
            </a:pPr>
            <a:r>
              <a:rPr lang="en-GB" sz="2400">
                <a:effectLst/>
                <a:latin typeface="Aptos" panose="020B0004020202020204" pitchFamily="34" charset="0"/>
                <a:ea typeface="Calibri" panose="020F0502020204030204" pitchFamily="34" charset="0"/>
                <a:cs typeface="Times New Roman" panose="02020603050405020304" pitchFamily="18" charset="0"/>
              </a:rPr>
              <a:t>All children with English as an Additional Language in the school are supported through visuals, peer buddies and signing, to access learning and we carry out specific language intervention as appropriate.  All areas of development are carefully considered and discussions with parents through an interpreter or translation service may take place to establish if the delay in learning is attributed to their command of English or to an emerging SEND need.</a:t>
            </a:r>
            <a:endParaRPr lang="en-GB" sz="2000">
              <a:effectLst/>
              <a:latin typeface="Aptos" panose="020B000402020202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545940D-8B40-45A1-677C-D86B76BDB560}"/>
              </a:ext>
            </a:extLst>
          </p:cNvPr>
          <p:cNvSpPr txBox="1"/>
          <p:nvPr/>
        </p:nvSpPr>
        <p:spPr>
          <a:xfrm>
            <a:off x="1951366" y="1216715"/>
            <a:ext cx="10678886" cy="461665"/>
          </a:xfrm>
          <a:prstGeom prst="rect">
            <a:avLst/>
          </a:prstGeom>
          <a:noFill/>
        </p:spPr>
        <p:txBody>
          <a:bodyPr wrap="square" rtlCol="0">
            <a:spAutoFit/>
          </a:bodyPr>
          <a:lstStyle/>
          <a:p>
            <a:r>
              <a:rPr lang="en-GB" sz="2400" b="1">
                <a:latin typeface="Aptos" panose="020B0004020202020204" pitchFamily="34" charset="0"/>
                <a:cs typeface="Arial" panose="020B0604020202020204" pitchFamily="34" charset="0"/>
              </a:rPr>
              <a:t>Pupils with English as an additional Language (EAL) and SEN</a:t>
            </a:r>
          </a:p>
        </p:txBody>
      </p:sp>
      <p:pic>
        <p:nvPicPr>
          <p:cNvPr id="13" name="Picture 12">
            <a:extLst>
              <a:ext uri="{FF2B5EF4-FFF2-40B4-BE49-F238E27FC236}">
                <a16:creationId xmlns:a16="http://schemas.microsoft.com/office/drawing/2014/main" id="{74E9041C-7AEA-FFF5-B6FD-0406C6073785}"/>
              </a:ext>
            </a:extLst>
          </p:cNvPr>
          <p:cNvPicPr>
            <a:picLocks noChangeAspect="1"/>
          </p:cNvPicPr>
          <p:nvPr/>
        </p:nvPicPr>
        <p:blipFill>
          <a:blip r:embed="rId2"/>
          <a:stretch>
            <a:fillRect/>
          </a:stretch>
        </p:blipFill>
        <p:spPr>
          <a:xfrm>
            <a:off x="4883663" y="4540103"/>
            <a:ext cx="1912571" cy="1902177"/>
          </a:xfrm>
          <a:prstGeom prst="rect">
            <a:avLst/>
          </a:prstGeom>
          <a:ln>
            <a:solidFill>
              <a:schemeClr val="tx1"/>
            </a:solidFill>
          </a:ln>
        </p:spPr>
      </p:pic>
      <p:pic>
        <p:nvPicPr>
          <p:cNvPr id="15" name="Picture 14">
            <a:extLst>
              <a:ext uri="{FF2B5EF4-FFF2-40B4-BE49-F238E27FC236}">
                <a16:creationId xmlns:a16="http://schemas.microsoft.com/office/drawing/2014/main" id="{6E0D3472-AD00-635F-323D-F3373CD67CE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15600" y="231171"/>
            <a:ext cx="1349829" cy="367531"/>
          </a:xfrm>
          <a:prstGeom prst="rect">
            <a:avLst/>
          </a:prstGeom>
          <a:noFill/>
          <a:ln>
            <a:noFill/>
          </a:ln>
        </p:spPr>
      </p:pic>
      <p:pic>
        <p:nvPicPr>
          <p:cNvPr id="2" name="Picture 1">
            <a:extLst>
              <a:ext uri="{FF2B5EF4-FFF2-40B4-BE49-F238E27FC236}">
                <a16:creationId xmlns:a16="http://schemas.microsoft.com/office/drawing/2014/main" id="{E6F9EF46-05B3-9014-6FF3-9552845F6278}"/>
              </a:ext>
            </a:extLst>
          </p:cNvPr>
          <p:cNvPicPr>
            <a:picLocks noChangeAspect="1"/>
          </p:cNvPicPr>
          <p:nvPr/>
        </p:nvPicPr>
        <p:blipFill>
          <a:blip r:embed="rId4"/>
          <a:srcRect t="34734" b="35548"/>
          <a:stretch>
            <a:fillRect/>
          </a:stretch>
        </p:blipFill>
        <p:spPr>
          <a:xfrm>
            <a:off x="-95535" y="302657"/>
            <a:ext cx="2628864" cy="774638"/>
          </a:xfrm>
          <a:prstGeom prst="rect">
            <a:avLst/>
          </a:prstGeom>
        </p:spPr>
      </p:pic>
    </p:spTree>
    <p:extLst>
      <p:ext uri="{BB962C8B-B14F-4D97-AF65-F5344CB8AC3E}">
        <p14:creationId xmlns:p14="http://schemas.microsoft.com/office/powerpoint/2010/main" val="1901472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86FD5-9DC4-3EF3-4EE0-7A3745116D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52C38B7-235F-208F-B7A8-C55B72C95E3B}"/>
              </a:ext>
            </a:extLst>
          </p:cNvPr>
          <p:cNvSpPr txBox="1"/>
          <p:nvPr/>
        </p:nvSpPr>
        <p:spPr>
          <a:xfrm>
            <a:off x="374650" y="245526"/>
            <a:ext cx="11353800" cy="830997"/>
          </a:xfrm>
          <a:prstGeom prst="rect">
            <a:avLst/>
          </a:prstGeom>
          <a:noFill/>
        </p:spPr>
        <p:txBody>
          <a:bodyPr wrap="square">
            <a:spAutoFit/>
          </a:bodyPr>
          <a:lstStyle/>
          <a:p>
            <a:pPr algn="ctr">
              <a:buNone/>
            </a:pP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my child be involved in decisions regarding </a:t>
            </a:r>
          </a:p>
          <a:p>
            <a:pPr algn="ctr">
              <a:buNone/>
            </a:pP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Provision that can better meet his/her needs? </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7FCD2376-8E36-B0EF-181D-42B7F8A2BC7C}"/>
              </a:ext>
            </a:extLst>
          </p:cNvPr>
          <p:cNvSpPr txBox="1"/>
          <p:nvPr/>
        </p:nvSpPr>
        <p:spPr>
          <a:xfrm>
            <a:off x="330200" y="1853861"/>
            <a:ext cx="11442700" cy="1932837"/>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a:effectLst/>
                <a:latin typeface="Aptos" panose="020B0004020202020204" pitchFamily="34" charset="0"/>
                <a:ea typeface="Calibri" panose="020F0502020204030204" pitchFamily="34" charset="0"/>
                <a:cs typeface="Arial" panose="020B0604020202020204" pitchFamily="34" charset="0"/>
              </a:rPr>
              <a:t>SEN Support Plans (SSPs)</a:t>
            </a:r>
          </a:p>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Our school listens to pupils, where appropriate, when creating their SEN Support plans. Pupil views are collected with support from a familiar member of staff. </a:t>
            </a:r>
            <a:r>
              <a:rPr lang="en-GB" sz="2000">
                <a:latin typeface="Aptos" panose="020B0004020202020204" pitchFamily="34" charset="0"/>
                <a:ea typeface="Calibri" panose="020F0502020204030204" pitchFamily="34" charset="0"/>
                <a:cs typeface="Arial" panose="020B0604020202020204" pitchFamily="34" charset="0"/>
              </a:rPr>
              <a:t>These are reviewed with the child each term.</a:t>
            </a:r>
            <a:endParaRPr lang="en-GB" sz="200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The views of pupils with an EHCP are sought prior to annual reviews. Where appropriate, pupils are invited to attend the meeting.</a:t>
            </a:r>
          </a:p>
        </p:txBody>
      </p:sp>
      <p:sp>
        <p:nvSpPr>
          <p:cNvPr id="11" name="TextBox 10">
            <a:extLst>
              <a:ext uri="{FF2B5EF4-FFF2-40B4-BE49-F238E27FC236}">
                <a16:creationId xmlns:a16="http://schemas.microsoft.com/office/drawing/2014/main" id="{B738DE4E-5AD5-C0B6-5505-5EBC350881B6}"/>
              </a:ext>
            </a:extLst>
          </p:cNvPr>
          <p:cNvSpPr txBox="1"/>
          <p:nvPr/>
        </p:nvSpPr>
        <p:spPr>
          <a:xfrm>
            <a:off x="374650" y="3990646"/>
            <a:ext cx="11442700" cy="1171603"/>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a:effectLst/>
                <a:latin typeface="Aptos" panose="020B0004020202020204" pitchFamily="34" charset="0"/>
                <a:ea typeface="Calibri" panose="020F0502020204030204" pitchFamily="34" charset="0"/>
                <a:cs typeface="Arial" panose="020B0604020202020204" pitchFamily="34" charset="0"/>
              </a:rPr>
              <a:t>Pupil Leadership Team</a:t>
            </a:r>
            <a:endParaRPr lang="en-GB" sz="200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Each hous</a:t>
            </a:r>
            <a:r>
              <a:rPr lang="en-GB" sz="2000">
                <a:latin typeface="Aptos" panose="020B0004020202020204" pitchFamily="34" charset="0"/>
                <a:ea typeface="Calibri" panose="020F0502020204030204" pitchFamily="34" charset="0"/>
                <a:cs typeface="Arial" panose="020B0604020202020204" pitchFamily="34" charset="0"/>
              </a:rPr>
              <a:t>e has a representative year 6 pupil who attends leadership meetings and supports day-to-day life in school. Children know who they are and who they can speak to.</a:t>
            </a:r>
            <a:endParaRPr lang="en-GB" sz="2000">
              <a:effectLst/>
              <a:latin typeface="Aptos" panose="020B000402020202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EBA7F6A-D282-5CF0-6517-E9FB6BE399C0}"/>
              </a:ext>
            </a:extLst>
          </p:cNvPr>
          <p:cNvSpPr txBox="1"/>
          <p:nvPr/>
        </p:nvSpPr>
        <p:spPr>
          <a:xfrm>
            <a:off x="374650" y="5387823"/>
            <a:ext cx="11442699" cy="1171603"/>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a:effectLst/>
                <a:latin typeface="Aptos" panose="020B0004020202020204" pitchFamily="34" charset="0"/>
                <a:ea typeface="Calibri" panose="020F0502020204030204" pitchFamily="34" charset="0"/>
                <a:cs typeface="Arial" panose="020B0604020202020204" pitchFamily="34" charset="0"/>
              </a:rPr>
              <a:t>Pupil Voice</a:t>
            </a:r>
            <a:endParaRPr lang="en-GB" sz="200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Our school completes pupil voice questionnaires throughout the year. Class circles take place in each class; discussions can be general or focus on something specific.</a:t>
            </a:r>
          </a:p>
        </p:txBody>
      </p:sp>
      <p:pic>
        <p:nvPicPr>
          <p:cNvPr id="14" name="Picture 13">
            <a:extLst>
              <a:ext uri="{FF2B5EF4-FFF2-40B4-BE49-F238E27FC236}">
                <a16:creationId xmlns:a16="http://schemas.microsoft.com/office/drawing/2014/main" id="{DCAE5403-CAB8-996E-451C-4E7DA2EADE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30817" y="1076524"/>
            <a:ext cx="794305" cy="777338"/>
          </a:xfrm>
          <a:prstGeom prst="rect">
            <a:avLst/>
          </a:prstGeom>
          <a:noFill/>
          <a:ln>
            <a:solidFill>
              <a:schemeClr val="tx1"/>
            </a:solidFill>
          </a:ln>
        </p:spPr>
      </p:pic>
      <p:pic>
        <p:nvPicPr>
          <p:cNvPr id="16" name="Picture 15">
            <a:extLst>
              <a:ext uri="{FF2B5EF4-FFF2-40B4-BE49-F238E27FC236}">
                <a16:creationId xmlns:a16="http://schemas.microsoft.com/office/drawing/2014/main" id="{1D8CB9A4-7D8D-CEF8-7DF7-585484DAEA7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81E7CB07-9141-2F0A-5A71-2A8CAA290D67}"/>
              </a:ext>
            </a:extLst>
          </p:cNvPr>
          <p:cNvPicPr>
            <a:picLocks noChangeAspect="1"/>
          </p:cNvPicPr>
          <p:nvPr/>
        </p:nvPicPr>
        <p:blipFill>
          <a:blip r:embed="rId5"/>
          <a:srcRect t="34734" b="35548"/>
          <a:stretch>
            <a:fillRect/>
          </a:stretch>
        </p:blipFill>
        <p:spPr>
          <a:xfrm>
            <a:off x="-95535" y="302657"/>
            <a:ext cx="2628864" cy="774638"/>
          </a:xfrm>
          <a:prstGeom prst="rect">
            <a:avLst/>
          </a:prstGeom>
        </p:spPr>
      </p:pic>
    </p:spTree>
    <p:extLst>
      <p:ext uri="{BB962C8B-B14F-4D97-AF65-F5344CB8AC3E}">
        <p14:creationId xmlns:p14="http://schemas.microsoft.com/office/powerpoint/2010/main" val="43371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8711D-C2FD-6273-BAB7-1D35C502475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1DBAB1D-BC5C-BC17-3E91-246A3E0F5250}"/>
              </a:ext>
            </a:extLst>
          </p:cNvPr>
          <p:cNvSpPr txBox="1"/>
          <p:nvPr/>
        </p:nvSpPr>
        <p:spPr>
          <a:xfrm>
            <a:off x="10638" y="340865"/>
            <a:ext cx="12177823" cy="971741"/>
          </a:xfrm>
          <a:prstGeom prst="rect">
            <a:avLst/>
          </a:prstGeom>
          <a:noFill/>
        </p:spPr>
        <p:txBody>
          <a:bodyPr wrap="square">
            <a:spAutoFit/>
          </a:bodyPr>
          <a:lstStyle/>
          <a:p>
            <a:pPr algn="ctr">
              <a:lnSpc>
                <a:spcPct val="107000"/>
              </a:lnSpc>
              <a:spcAft>
                <a:spcPts val="800"/>
              </a:spcAft>
              <a:buNone/>
            </a:pP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I be helped to support my child’s learning?</a:t>
            </a:r>
            <a:endParaRPr lang="en-GB" sz="2400" u="sng">
              <a:effectLst/>
              <a:latin typeface="Aptos" panose="020B00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sz="24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I be involved in discussions about and planning for my child’s education? </a:t>
            </a:r>
            <a:r>
              <a:rPr lang="en-GB" sz="2400" u="sng">
                <a:solidFill>
                  <a:srgbClr val="000000"/>
                </a:solidFill>
                <a:effectLst/>
                <a:highlight>
                  <a:srgbClr val="FFFF00"/>
                </a:highlight>
                <a:latin typeface="Aptos" panose="020B0004020202020204" pitchFamily="34" charset="0"/>
                <a:ea typeface="Calibri" panose="020F0502020204030204" pitchFamily="34" charset="0"/>
                <a:cs typeface="Arial" panose="020B0604020202020204" pitchFamily="34" charset="0"/>
              </a:rPr>
              <a:t>  </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407FDE86-7B4C-605F-EB85-17043123BBC1}"/>
              </a:ext>
            </a:extLst>
          </p:cNvPr>
          <p:cNvSpPr txBox="1"/>
          <p:nvPr/>
        </p:nvSpPr>
        <p:spPr>
          <a:xfrm>
            <a:off x="228600" y="1404397"/>
            <a:ext cx="11734800" cy="3147528"/>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a:effectLst/>
                <a:latin typeface="Aptos" panose="020B0004020202020204" pitchFamily="34" charset="0"/>
                <a:ea typeface="Calibri" panose="020F0502020204030204" pitchFamily="34" charset="0"/>
                <a:cs typeface="Arial" panose="020B0604020202020204" pitchFamily="34" charset="0"/>
              </a:rPr>
              <a:t>At </a:t>
            </a:r>
            <a:r>
              <a:rPr lang="en-GB" sz="2000" b="1">
                <a:latin typeface="Aptos" panose="020B0004020202020204" pitchFamily="34" charset="0"/>
                <a:ea typeface="Calibri" panose="020F0502020204030204" pitchFamily="34" charset="0"/>
                <a:cs typeface="Arial" panose="020B0604020202020204" pitchFamily="34" charset="0"/>
              </a:rPr>
              <a:t>Howard Junior School</a:t>
            </a:r>
            <a:r>
              <a:rPr lang="en-GB" sz="2000" b="1">
                <a:effectLst/>
                <a:latin typeface="Aptos" panose="020B0004020202020204" pitchFamily="34" charset="0"/>
                <a:ea typeface="Calibri" panose="020F0502020204030204" pitchFamily="34" charset="0"/>
                <a:cs typeface="Arial" panose="020B0604020202020204" pitchFamily="34" charset="0"/>
              </a:rPr>
              <a:t>:</a:t>
            </a:r>
            <a:endParaRPr lang="en-GB" sz="2000">
              <a:effectLst/>
              <a:latin typeface="Aptos" panose="020B00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You will be </a:t>
            </a:r>
            <a:r>
              <a:rPr lang="en-GB" sz="2000">
                <a:latin typeface="Aptos" panose="020B0004020202020204" pitchFamily="34" charset="0"/>
                <a:ea typeface="Calibri" panose="020F0502020204030204" pitchFamily="34" charset="0"/>
                <a:cs typeface="Arial" panose="020B0604020202020204" pitchFamily="34" charset="0"/>
              </a:rPr>
              <a:t>invited</a:t>
            </a:r>
            <a:r>
              <a:rPr lang="en-GB" sz="2000">
                <a:effectLst/>
                <a:latin typeface="Aptos" panose="020B0004020202020204" pitchFamily="34" charset="0"/>
                <a:ea typeface="Calibri" panose="020F0502020204030204" pitchFamily="34" charset="0"/>
                <a:cs typeface="Arial" panose="020B0604020202020204" pitchFamily="34" charset="0"/>
              </a:rPr>
              <a:t> to come and talk openly with the class teacher and/or SENCo to establish where the need lies and the support you may need. </a:t>
            </a: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You will work in partnership with staff to support targets, and to keep the school informed of developments and advice that you get from other services.  </a:t>
            </a:r>
          </a:p>
          <a:p>
            <a:pPr marL="342900" lvl="0" indent="-342900">
              <a:lnSpc>
                <a:spcPct val="107000"/>
              </a:lnSpc>
              <a:buFont typeface="Symbol" panose="05050102010706020507" pitchFamily="18" charset="2"/>
              <a:buChar char=""/>
            </a:pPr>
            <a:r>
              <a:rPr lang="en-GB" sz="2000">
                <a:latin typeface="Aptos" panose="020B0004020202020204" pitchFamily="34" charset="0"/>
                <a:ea typeface="Calibri" panose="020F0502020204030204" pitchFamily="34" charset="0"/>
                <a:cs typeface="Arial" panose="020B0604020202020204" pitchFamily="34" charset="0"/>
              </a:rPr>
              <a:t>Y</a:t>
            </a:r>
            <a:r>
              <a:rPr lang="en-GB" sz="2000">
                <a:effectLst/>
                <a:latin typeface="Aptos" panose="020B0004020202020204" pitchFamily="34" charset="0"/>
                <a:ea typeface="Calibri" panose="020F0502020204030204" pitchFamily="34" charset="0"/>
                <a:cs typeface="Arial" panose="020B0604020202020204" pitchFamily="34" charset="0"/>
              </a:rPr>
              <a:t>our child’s class teachers will meet formally with you at least three times each year and an annual report is prepared and shared with you in the Summer Term. </a:t>
            </a:r>
          </a:p>
          <a:p>
            <a:pPr marL="342900" lvl="0" indent="-342900">
              <a:lnSpc>
                <a:spcPct val="107000"/>
              </a:lnSpc>
              <a:spcAft>
                <a:spcPts val="800"/>
              </a:spcAft>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Where your child holds an EHCP, a formal review will take place annually from the date of the previous review, or sooner if needed. You are asked for your views as is your child throughout this process.</a:t>
            </a:r>
          </a:p>
        </p:txBody>
      </p:sp>
      <p:sp>
        <p:nvSpPr>
          <p:cNvPr id="7" name="TextBox 6">
            <a:extLst>
              <a:ext uri="{FF2B5EF4-FFF2-40B4-BE49-F238E27FC236}">
                <a16:creationId xmlns:a16="http://schemas.microsoft.com/office/drawing/2014/main" id="{F082067C-70A1-DEEB-7A27-69B62374A794}"/>
              </a:ext>
            </a:extLst>
          </p:cNvPr>
          <p:cNvSpPr txBox="1"/>
          <p:nvPr/>
        </p:nvSpPr>
        <p:spPr>
          <a:xfrm>
            <a:off x="1302214" y="4795085"/>
            <a:ext cx="6553200" cy="1500924"/>
          </a:xfrm>
          <a:prstGeom prst="rect">
            <a:avLst/>
          </a:prstGeom>
          <a:solidFill>
            <a:srgbClr val="00B0F0"/>
          </a:solidFill>
          <a:ln>
            <a:solidFill>
              <a:schemeClr val="tx1"/>
            </a:solidFill>
          </a:ln>
        </p:spPr>
        <p:txBody>
          <a:bodyPr wrap="square">
            <a:spAutoFit/>
          </a:bodyPr>
          <a:lstStyle/>
          <a:p>
            <a:pPr algn="ctr">
              <a:lnSpc>
                <a:spcPct val="107000"/>
              </a:lnSpc>
              <a:spcAft>
                <a:spcPts val="800"/>
              </a:spcAft>
              <a:buNone/>
            </a:pPr>
            <a:r>
              <a:rPr lang="en-GB" sz="2000" b="1">
                <a:solidFill>
                  <a:srgbClr val="000000"/>
                </a:solidFill>
                <a:effectLst/>
                <a:latin typeface="Aptos" panose="020B0004020202020204" pitchFamily="34" charset="0"/>
                <a:ea typeface="Calibri" panose="020F0502020204030204" pitchFamily="34" charset="0"/>
                <a:cs typeface="Arial" panose="020B0604020202020204" pitchFamily="34" charset="0"/>
              </a:rPr>
              <a:t>Howard Junior School operates an open-door policy.</a:t>
            </a:r>
            <a:endParaRPr lang="en-GB" sz="2000">
              <a:effectLst/>
              <a:latin typeface="Aptos" panose="020B00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sz="2000">
                <a:solidFill>
                  <a:srgbClr val="000000"/>
                </a:solidFill>
                <a:effectLst/>
                <a:latin typeface="Aptos" panose="020B0004020202020204" pitchFamily="34" charset="0"/>
                <a:ea typeface="Calibri" panose="020F0502020204030204" pitchFamily="34" charset="0"/>
                <a:cs typeface="Arial" panose="020B0604020202020204" pitchFamily="34" charset="0"/>
              </a:rPr>
              <a:t>If </a:t>
            </a:r>
            <a:r>
              <a:rPr lang="en-US" sz="2000">
                <a:solidFill>
                  <a:srgbClr val="000000"/>
                </a:solidFill>
                <a:effectLst/>
                <a:latin typeface="Aptos" panose="020B0004020202020204" pitchFamily="34" charset="0"/>
                <a:ea typeface="Times New Roman" panose="02020603050405020304" pitchFamily="18" charset="0"/>
                <a:cs typeface="Arial" panose="020B0604020202020204" pitchFamily="34" charset="0"/>
              </a:rPr>
              <a:t>you have any concerns regarding your child’s progress or well-being, then please speak to your child’s class teacher or </a:t>
            </a:r>
            <a:r>
              <a:rPr lang="en-US" sz="2000" err="1">
                <a:solidFill>
                  <a:srgbClr val="000000"/>
                </a:solidFill>
                <a:effectLst/>
                <a:latin typeface="Aptos" panose="020B0004020202020204" pitchFamily="34" charset="0"/>
                <a:ea typeface="Times New Roman" panose="02020603050405020304" pitchFamily="18" charset="0"/>
                <a:cs typeface="Arial" panose="020B0604020202020204" pitchFamily="34" charset="0"/>
              </a:rPr>
              <a:t>Mrs</a:t>
            </a:r>
            <a:r>
              <a:rPr lang="en-US" sz="2000">
                <a:solidFill>
                  <a:srgbClr val="000000"/>
                </a:solidFill>
                <a:effectLst/>
                <a:latin typeface="Aptos" panose="020B0004020202020204" pitchFamily="34" charset="0"/>
                <a:ea typeface="Times New Roman" panose="02020603050405020304" pitchFamily="18" charset="0"/>
                <a:cs typeface="Arial" panose="020B0604020202020204" pitchFamily="34" charset="0"/>
              </a:rPr>
              <a:t> Hopkins</a:t>
            </a:r>
            <a:r>
              <a:rPr lang="en-US" sz="2000">
                <a:solidFill>
                  <a:srgbClr val="000000"/>
                </a:solidFill>
                <a:latin typeface="Aptos" panose="020B0004020202020204" pitchFamily="34" charset="0"/>
                <a:ea typeface="Times New Roman" panose="02020603050405020304" pitchFamily="18" charset="0"/>
                <a:cs typeface="Arial" panose="020B0604020202020204" pitchFamily="34" charset="0"/>
              </a:rPr>
              <a:t> </a:t>
            </a:r>
            <a:r>
              <a:rPr lang="en-US" sz="2000">
                <a:solidFill>
                  <a:srgbClr val="000000"/>
                </a:solidFill>
                <a:effectLst/>
                <a:latin typeface="Aptos" panose="020B0004020202020204" pitchFamily="34" charset="0"/>
                <a:ea typeface="Times New Roman" panose="02020603050405020304" pitchFamily="18" charset="0"/>
                <a:cs typeface="Arial" panose="020B0604020202020204" pitchFamily="34" charset="0"/>
              </a:rPr>
              <a:t>(SENDCo).</a:t>
            </a:r>
            <a:endParaRPr lang="en-GB" sz="2000">
              <a:effectLst/>
              <a:latin typeface="Aptos" panose="020B00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A6B80B6-678A-E4BF-9ABE-D691344B4B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237493" y="4719400"/>
            <a:ext cx="1652293" cy="1652293"/>
          </a:xfrm>
          <a:prstGeom prst="rect">
            <a:avLst/>
          </a:prstGeom>
          <a:noFill/>
          <a:ln>
            <a:solidFill>
              <a:schemeClr val="tx1"/>
            </a:solidFill>
          </a:ln>
        </p:spPr>
      </p:pic>
      <p:pic>
        <p:nvPicPr>
          <p:cNvPr id="10" name="Picture 9">
            <a:extLst>
              <a:ext uri="{FF2B5EF4-FFF2-40B4-BE49-F238E27FC236}">
                <a16:creationId xmlns:a16="http://schemas.microsoft.com/office/drawing/2014/main" id="{8B482BF6-02CD-8FC2-0A78-F3C09C6FBBB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327115" cy="361346"/>
          </a:xfrm>
          <a:prstGeom prst="rect">
            <a:avLst/>
          </a:prstGeom>
          <a:noFill/>
          <a:ln>
            <a:noFill/>
          </a:ln>
        </p:spPr>
      </p:pic>
      <p:pic>
        <p:nvPicPr>
          <p:cNvPr id="2" name="Picture 1">
            <a:extLst>
              <a:ext uri="{FF2B5EF4-FFF2-40B4-BE49-F238E27FC236}">
                <a16:creationId xmlns:a16="http://schemas.microsoft.com/office/drawing/2014/main" id="{B68FA313-03D9-DA6E-B94A-F7A32B76A568}"/>
              </a:ext>
            </a:extLst>
          </p:cNvPr>
          <p:cNvPicPr>
            <a:picLocks noChangeAspect="1"/>
          </p:cNvPicPr>
          <p:nvPr/>
        </p:nvPicPr>
        <p:blipFill>
          <a:blip r:embed="rId5"/>
          <a:srcRect t="34734" b="35548"/>
          <a:stretch>
            <a:fillRect/>
          </a:stretch>
        </p:blipFill>
        <p:spPr>
          <a:xfrm>
            <a:off x="-76210" y="196545"/>
            <a:ext cx="2628864" cy="774638"/>
          </a:xfrm>
          <a:prstGeom prst="rect">
            <a:avLst/>
          </a:prstGeom>
        </p:spPr>
      </p:pic>
    </p:spTree>
    <p:extLst>
      <p:ext uri="{BB962C8B-B14F-4D97-AF65-F5344CB8AC3E}">
        <p14:creationId xmlns:p14="http://schemas.microsoft.com/office/powerpoint/2010/main" val="2760984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AB98F-AD1B-8136-D9F2-8F4B4E55908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1AE1045-A112-B95A-F4C1-F5194CE263E8}"/>
              </a:ext>
            </a:extLst>
          </p:cNvPr>
          <p:cNvSpPr txBox="1"/>
          <p:nvPr/>
        </p:nvSpPr>
        <p:spPr>
          <a:xfrm>
            <a:off x="1937982" y="267171"/>
            <a:ext cx="8462616" cy="769441"/>
          </a:xfrm>
          <a:prstGeom prst="rect">
            <a:avLst/>
          </a:prstGeom>
          <a:noFill/>
        </p:spPr>
        <p:txBody>
          <a:bodyPr wrap="square">
            <a:spAutoFit/>
          </a:bodyPr>
          <a:lstStyle/>
          <a:p>
            <a:pPr algn="ctr">
              <a:buNone/>
            </a:pPr>
            <a:r>
              <a:rPr lang="en-GB" sz="22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the school prepare/support my child when joining or transferring to a new </a:t>
            </a:r>
            <a:r>
              <a:rPr lang="en-GB" sz="2200" b="1" u="sng">
                <a:solidFill>
                  <a:srgbClr val="000000"/>
                </a:solidFill>
                <a:latin typeface="Aptos" panose="020B0004020202020204" pitchFamily="34" charset="0"/>
                <a:ea typeface="Calibri" panose="020F0502020204030204" pitchFamily="34" charset="0"/>
                <a:cs typeface="Arial" panose="020B0604020202020204" pitchFamily="34" charset="0"/>
              </a:rPr>
              <a:t>school</a:t>
            </a:r>
            <a:r>
              <a:rPr lang="en-GB" sz="2200" b="1" u="sng">
                <a:solidFill>
                  <a:srgbClr val="000000"/>
                </a:solidFill>
                <a:effectLst/>
                <a:latin typeface="Aptos" panose="020B0004020202020204" pitchFamily="34" charset="0"/>
                <a:ea typeface="Calibri" panose="020F0502020204030204" pitchFamily="34" charset="0"/>
                <a:cs typeface="Arial" panose="020B0604020202020204" pitchFamily="34" charset="0"/>
              </a:rPr>
              <a:t>? </a:t>
            </a:r>
            <a:endParaRPr lang="en-GB" sz="2200" u="sng">
              <a:effectLst/>
              <a:latin typeface="Aptos" panose="020B00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AE2DCB2-2DBC-DC28-3E7D-5E2FA56AF530}"/>
              </a:ext>
            </a:extLst>
          </p:cNvPr>
          <p:cNvSpPr txBox="1"/>
          <p:nvPr/>
        </p:nvSpPr>
        <p:spPr>
          <a:xfrm>
            <a:off x="247650" y="1285274"/>
            <a:ext cx="11696700" cy="4425699"/>
          </a:xfrm>
          <a:prstGeom prst="rect">
            <a:avLst/>
          </a:prstGeom>
          <a:solidFill>
            <a:schemeClr val="accent6">
              <a:lumMod val="20000"/>
              <a:lumOff val="80000"/>
            </a:schemeClr>
          </a:solidFill>
          <a:ln>
            <a:solidFill>
              <a:schemeClr val="tx1"/>
            </a:solidFill>
          </a:ln>
        </p:spPr>
        <p:txBody>
          <a:bodyPr wrap="square">
            <a:spAutoFit/>
          </a:bodyPr>
          <a:lstStyle/>
          <a:p>
            <a:pPr marL="342900" lvl="0" indent="-342900">
              <a:lnSpc>
                <a:spcPct val="107000"/>
              </a:lnSpc>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Times New Roman" panose="02020603050405020304" pitchFamily="18" charset="0"/>
              </a:rPr>
              <a:t>A planned introduction programme</a:t>
            </a:r>
            <a:r>
              <a:rPr lang="en-GB" sz="2400">
                <a:latin typeface="Aptos" panose="020B0004020202020204" pitchFamily="34" charset="0"/>
                <a:ea typeface="Calibri" panose="020F0502020204030204" pitchFamily="34" charset="0"/>
                <a:cs typeface="Times New Roman" panose="02020603050405020304" pitchFamily="18" charset="0"/>
              </a:rPr>
              <a:t> </a:t>
            </a:r>
            <a:r>
              <a:rPr lang="en-GB" sz="2400">
                <a:effectLst/>
                <a:latin typeface="Aptos" panose="020B0004020202020204" pitchFamily="34" charset="0"/>
                <a:ea typeface="Calibri" panose="020F0502020204030204" pitchFamily="34" charset="0"/>
                <a:cs typeface="Times New Roman" panose="02020603050405020304" pitchFamily="18" charset="0"/>
              </a:rPr>
              <a:t>is delivered in the Summer term to support transfer for pupils starting </a:t>
            </a:r>
            <a:r>
              <a:rPr lang="en-GB" sz="2400">
                <a:latin typeface="Aptos" panose="020B0004020202020204" pitchFamily="34" charset="0"/>
                <a:ea typeface="Calibri" panose="020F0502020204030204" pitchFamily="34" charset="0"/>
                <a:cs typeface="Times New Roman" panose="02020603050405020304" pitchFamily="18" charset="0"/>
              </a:rPr>
              <a:t>at Howard Junior School </a:t>
            </a:r>
            <a:r>
              <a:rPr lang="en-GB" sz="2400">
                <a:effectLst/>
                <a:latin typeface="Aptos" panose="020B0004020202020204" pitchFamily="34" charset="0"/>
                <a:ea typeface="Calibri" panose="020F0502020204030204" pitchFamily="34" charset="0"/>
                <a:cs typeface="Times New Roman" panose="02020603050405020304" pitchFamily="18" charset="0"/>
              </a:rPr>
              <a:t>in September. Parent/carers and children are invited to </a:t>
            </a:r>
            <a:r>
              <a:rPr lang="en-GB" sz="2400">
                <a:latin typeface="Aptos" panose="020B0004020202020204" pitchFamily="34" charset="0"/>
                <a:ea typeface="Calibri" panose="020F0502020204030204" pitchFamily="34" charset="0"/>
                <a:cs typeface="Times New Roman" panose="02020603050405020304" pitchFamily="18" charset="0"/>
              </a:rPr>
              <a:t>visit the</a:t>
            </a:r>
            <a:r>
              <a:rPr lang="en-GB" sz="2400">
                <a:effectLst/>
                <a:latin typeface="Aptos" panose="020B0004020202020204" pitchFamily="34" charset="0"/>
                <a:ea typeface="Calibri" panose="020F0502020204030204" pitchFamily="34" charset="0"/>
                <a:cs typeface="Times New Roman" panose="02020603050405020304" pitchFamily="18" charset="0"/>
              </a:rPr>
              <a:t> school to look around.</a:t>
            </a:r>
          </a:p>
          <a:p>
            <a:pPr marL="342900" indent="-342900">
              <a:lnSpc>
                <a:spcPct val="107000"/>
              </a:lnSpc>
              <a:buFont typeface="Symbol" panose="05050102010706020507" pitchFamily="18" charset="2"/>
              <a:buChar char=""/>
            </a:pPr>
            <a:r>
              <a:rPr lang="en-GB" sz="2400">
                <a:latin typeface="Aptos" panose="020B0004020202020204" pitchFamily="34" charset="0"/>
                <a:ea typeface="Calibri" panose="020F0502020204030204" pitchFamily="34" charset="0"/>
                <a:cs typeface="Times New Roman" panose="02020603050405020304" pitchFamily="18" charset="0"/>
              </a:rPr>
              <a:t>A Welcome to Year 3 meeting is also held in that Summer Term where the Year 3 team, school Principal and SENDCo will give you additional information and will be available to talk to you.</a:t>
            </a:r>
          </a:p>
          <a:p>
            <a:pPr marL="342900" indent="-342900">
              <a:lnSpc>
                <a:spcPct val="107000"/>
              </a:lnSpc>
              <a:buFont typeface="Symbol" panose="05050102010706020507" pitchFamily="18" charset="2"/>
              <a:buChar char=""/>
            </a:pPr>
            <a:r>
              <a:rPr lang="en-GB" sz="2400">
                <a:effectLst/>
                <a:latin typeface="Aptos" panose="020B0004020202020204" pitchFamily="34" charset="0"/>
                <a:ea typeface="Calibri" panose="020F0502020204030204" pitchFamily="34" charset="0"/>
                <a:cs typeface="Times New Roman" panose="02020603050405020304" pitchFamily="18" charset="0"/>
              </a:rPr>
              <a:t>Where necessary, the SENDCo and clas</a:t>
            </a:r>
            <a:r>
              <a:rPr lang="en-GB" sz="2400">
                <a:latin typeface="Aptos" panose="020B0004020202020204" pitchFamily="34" charset="0"/>
                <a:ea typeface="Calibri" panose="020F0502020204030204" pitchFamily="34" charset="0"/>
                <a:cs typeface="Times New Roman" panose="02020603050405020304" pitchFamily="18" charset="0"/>
              </a:rPr>
              <a:t>s teachers</a:t>
            </a:r>
            <a:r>
              <a:rPr lang="en-GB" sz="2400">
                <a:effectLst/>
                <a:latin typeface="Aptos" panose="020B0004020202020204" pitchFamily="34" charset="0"/>
                <a:ea typeface="Calibri" panose="020F0502020204030204" pitchFamily="34" charset="0"/>
                <a:cs typeface="Times New Roman" panose="02020603050405020304" pitchFamily="18" charset="0"/>
              </a:rPr>
              <a:t> will arrange a further meeting with parents</a:t>
            </a:r>
            <a:r>
              <a:rPr lang="en-GB" sz="2400">
                <a:latin typeface="Aptos" panose="020B0004020202020204" pitchFamily="34" charset="0"/>
                <a:ea typeface="Calibri" panose="020F0502020204030204" pitchFamily="34" charset="0"/>
                <a:cs typeface="Times New Roman" panose="02020603050405020304" pitchFamily="18" charset="0"/>
              </a:rPr>
              <a:t> and other professionals who are supporting the child</a:t>
            </a:r>
            <a:r>
              <a:rPr lang="en-GB" sz="2400">
                <a:effectLst/>
                <a:latin typeface="Aptos" panose="020B0004020202020204" pitchFamily="34" charset="0"/>
                <a:ea typeface="Calibri" panose="020F0502020204030204" pitchFamily="34" charset="0"/>
                <a:cs typeface="Times New Roman" panose="02020603050405020304" pitchFamily="18" charset="0"/>
              </a:rPr>
              <a:t> </a:t>
            </a:r>
            <a:endParaRPr lang="en-GB" sz="2000">
              <a:effectLst/>
              <a:latin typeface="Aptos" panose="020B000402020202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en-GB" sz="2400">
                <a:latin typeface="Aptos" panose="020B0004020202020204" pitchFamily="34" charset="0"/>
                <a:ea typeface="Calibri" panose="020F0502020204030204" pitchFamily="34" charset="0"/>
                <a:cs typeface="Times New Roman" panose="02020603050405020304" pitchFamily="18" charset="0"/>
              </a:rPr>
              <a:t>If pupils are transferring from another setting, the previous school’s records will be requested immediately and a meeting set up with parents to identify and reduce any concerns.</a:t>
            </a:r>
            <a:endParaRPr lang="en-GB" sz="2000">
              <a:latin typeface="Aptos" panose="020B000402020202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8117028-C896-A766-446B-3D0E3B35D7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68739" y="5355021"/>
            <a:ext cx="2267993" cy="1082270"/>
          </a:xfrm>
          <a:prstGeom prst="rect">
            <a:avLst/>
          </a:prstGeom>
          <a:noFill/>
          <a:ln>
            <a:solidFill>
              <a:schemeClr val="tx1"/>
            </a:solidFill>
          </a:ln>
        </p:spPr>
      </p:pic>
      <p:pic>
        <p:nvPicPr>
          <p:cNvPr id="10" name="Picture 9">
            <a:extLst>
              <a:ext uri="{FF2B5EF4-FFF2-40B4-BE49-F238E27FC236}">
                <a16:creationId xmlns:a16="http://schemas.microsoft.com/office/drawing/2014/main" id="{63CCB807-ECCB-E529-0E05-3FC56656FAA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12921"/>
            <a:ext cx="1246810" cy="339481"/>
          </a:xfrm>
          <a:prstGeom prst="rect">
            <a:avLst/>
          </a:prstGeom>
          <a:noFill/>
          <a:ln>
            <a:noFill/>
          </a:ln>
        </p:spPr>
      </p:pic>
      <p:pic>
        <p:nvPicPr>
          <p:cNvPr id="2" name="Picture 1">
            <a:extLst>
              <a:ext uri="{FF2B5EF4-FFF2-40B4-BE49-F238E27FC236}">
                <a16:creationId xmlns:a16="http://schemas.microsoft.com/office/drawing/2014/main" id="{3FD7083E-748B-4F44-1D7E-DCB49BE1133F}"/>
              </a:ext>
            </a:extLst>
          </p:cNvPr>
          <p:cNvPicPr>
            <a:picLocks noChangeAspect="1"/>
          </p:cNvPicPr>
          <p:nvPr/>
        </p:nvPicPr>
        <p:blipFill>
          <a:blip r:embed="rId4"/>
          <a:srcRect t="34734" b="35548"/>
          <a:stretch>
            <a:fillRect/>
          </a:stretch>
        </p:blipFill>
        <p:spPr>
          <a:xfrm>
            <a:off x="-158096" y="212921"/>
            <a:ext cx="2628864" cy="774638"/>
          </a:xfrm>
          <a:prstGeom prst="rect">
            <a:avLst/>
          </a:prstGeom>
        </p:spPr>
      </p:pic>
    </p:spTree>
    <p:extLst>
      <p:ext uri="{BB962C8B-B14F-4D97-AF65-F5344CB8AC3E}">
        <p14:creationId xmlns:p14="http://schemas.microsoft.com/office/powerpoint/2010/main" val="11620170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DFB12-286B-E449-4558-A32882A50DE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A0FC7D2-E55F-0485-E721-AEFE53316F2D}"/>
              </a:ext>
            </a:extLst>
          </p:cNvPr>
          <p:cNvSpPr txBox="1"/>
          <p:nvPr/>
        </p:nvSpPr>
        <p:spPr>
          <a:xfrm>
            <a:off x="225941" y="987559"/>
            <a:ext cx="11740117" cy="5570756"/>
          </a:xfrm>
          <a:prstGeom prst="rect">
            <a:avLst/>
          </a:prstGeom>
          <a:solidFill>
            <a:schemeClr val="accent6">
              <a:lumMod val="20000"/>
              <a:lumOff val="80000"/>
            </a:schemeClr>
          </a:solidFill>
          <a:ln>
            <a:solidFill>
              <a:schemeClr val="tx1"/>
            </a:solidFill>
          </a:ln>
        </p:spPr>
        <p:txBody>
          <a:bodyPr wrap="square">
            <a:spAutoFit/>
          </a:bodyPr>
          <a:lstStyle/>
          <a:p>
            <a:pPr algn="ctr">
              <a:spcAft>
                <a:spcPts val="800"/>
              </a:spcAft>
              <a:buNone/>
            </a:pPr>
            <a:r>
              <a:rPr lang="en-GB" sz="2400" b="1" u="sng">
                <a:effectLst/>
                <a:latin typeface="Aptos" panose="020B0004020202020204" pitchFamily="34" charset="0"/>
                <a:ea typeface="Calibri" panose="020F0502020204030204" pitchFamily="34" charset="0"/>
                <a:cs typeface="Arial" panose="020B0604020202020204" pitchFamily="34" charset="0"/>
              </a:rPr>
              <a:t>Preparing for next steps</a:t>
            </a:r>
            <a:endParaRPr lang="en-GB" sz="2400" u="sng">
              <a:effectLst/>
              <a:latin typeface="Aptos" panose="020B0004020202020204" pitchFamily="34" charset="0"/>
              <a:ea typeface="Calibri" panose="020F0502020204030204" pitchFamily="34" charset="0"/>
              <a:cs typeface="Arial" panose="020B0604020202020204" pitchFamily="34" charset="0"/>
            </a:endParaRPr>
          </a:p>
          <a:p>
            <a:pPr>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Transition is a part of life for all learners, whether that involves moving to a new class or moving to a new </a:t>
            </a:r>
            <a:r>
              <a:rPr lang="en-GB" sz="2000">
                <a:latin typeface="Aptos" panose="020B0004020202020204" pitchFamily="34" charset="0"/>
                <a:ea typeface="Calibri" panose="020F0502020204030204" pitchFamily="34" charset="0"/>
                <a:cs typeface="Arial" panose="020B0604020202020204" pitchFamily="34" charset="0"/>
              </a:rPr>
              <a:t>school</a:t>
            </a:r>
            <a:r>
              <a:rPr lang="en-GB" sz="2000">
                <a:effectLst/>
                <a:latin typeface="Aptos" panose="020B0004020202020204" pitchFamily="34" charset="0"/>
                <a:ea typeface="Calibri" panose="020F0502020204030204" pitchFamily="34" charset="0"/>
                <a:cs typeface="Arial" panose="020B0604020202020204" pitchFamily="34" charset="0"/>
              </a:rPr>
              <a:t>. We recognise that transition is an important time for all children, but especially so for a child with SEN. We work closely with parents, pupils and staff to ensure these transitions run as smoothly as possible. </a:t>
            </a:r>
          </a:p>
          <a:p>
            <a:pPr>
              <a:spcAft>
                <a:spcPts val="800"/>
              </a:spcAft>
              <a:buNone/>
            </a:pPr>
            <a:r>
              <a:rPr lang="en-GB" sz="2000">
                <a:latin typeface="Aptos" panose="020B0004020202020204" pitchFamily="34" charset="0"/>
                <a:ea typeface="Calibri" panose="020F0502020204030204" pitchFamily="34" charset="0"/>
                <a:cs typeface="Arial" panose="020B0604020202020204" pitchFamily="34" charset="0"/>
              </a:rPr>
              <a:t>When moving to a new class within the school, we provide</a:t>
            </a:r>
            <a:r>
              <a:rPr lang="en-GB" sz="2000">
                <a:effectLst/>
                <a:latin typeface="Aptos" panose="020B0004020202020204" pitchFamily="34" charset="0"/>
                <a:ea typeface="Calibri" panose="020F0502020204030204" pitchFamily="34" charset="0"/>
                <a:cs typeface="Arial" panose="020B0604020202020204" pitchFamily="34" charset="0"/>
              </a:rPr>
              <a:t>:</a:t>
            </a:r>
          </a:p>
          <a:p>
            <a:pPr marL="342900" indent="-342900">
              <a:buFont typeface="Symbol" panose="05050102010706020507" pitchFamily="18" charset="2"/>
              <a:buChar char=""/>
            </a:pPr>
            <a:r>
              <a:rPr lang="en-GB" sz="2000">
                <a:latin typeface="Aptos" panose="020B0004020202020204" pitchFamily="34" charset="0"/>
                <a:ea typeface="Calibri" panose="020F0502020204030204" pitchFamily="34" charset="0"/>
                <a:cs typeface="Arial" panose="020B0604020202020204" pitchFamily="34" charset="0"/>
              </a:rPr>
              <a:t>Transition Day, where children are able to spend time with their new classmates and teachers</a:t>
            </a:r>
          </a:p>
          <a:p>
            <a:pPr marL="342900" indent="-342900">
              <a:buFont typeface="Symbol" panose="05050102010706020507" pitchFamily="18" charset="2"/>
              <a:buChar char=""/>
            </a:pPr>
            <a:r>
              <a:rPr lang="en-GB" sz="2000">
                <a:latin typeface="Aptos" panose="020B0004020202020204" pitchFamily="34" charset="0"/>
                <a:ea typeface="Calibri" panose="020F0502020204030204" pitchFamily="34" charset="0"/>
                <a:cs typeface="Arial" panose="020B0604020202020204" pitchFamily="34" charset="0"/>
              </a:rPr>
              <a:t>Staff handover meetings</a:t>
            </a:r>
          </a:p>
          <a:p>
            <a:endParaRPr lang="en-GB" sz="1200">
              <a:latin typeface="Aptos" panose="020B0004020202020204" pitchFamily="34" charset="0"/>
              <a:ea typeface="Calibri" panose="020F0502020204030204" pitchFamily="34" charset="0"/>
              <a:cs typeface="Arial" panose="020B0604020202020204" pitchFamily="34" charset="0"/>
            </a:endParaRPr>
          </a:p>
          <a:p>
            <a:r>
              <a:rPr lang="en-GB" sz="2000">
                <a:latin typeface="Aptos" panose="020B0004020202020204" pitchFamily="34" charset="0"/>
                <a:ea typeface="Calibri" panose="020F0502020204030204" pitchFamily="34" charset="0"/>
                <a:cs typeface="Arial" panose="020B0604020202020204" pitchFamily="34" charset="0"/>
              </a:rPr>
              <a:t>When moving to a new school at the end of Year 6, we provide: </a:t>
            </a:r>
          </a:p>
          <a:p>
            <a:pPr marL="342900" lvl="0" indent="-342900">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Opportunities for targeted transition work</a:t>
            </a:r>
          </a:p>
          <a:p>
            <a:pPr marL="342900" lvl="0" indent="-342900">
              <a:buFont typeface="Symbol" panose="05050102010706020507" pitchFamily="18" charset="2"/>
              <a:buChar char=""/>
            </a:pPr>
            <a:r>
              <a:rPr lang="en-GB" sz="2000">
                <a:latin typeface="Aptos" panose="020B0004020202020204" pitchFamily="34" charset="0"/>
                <a:ea typeface="Calibri" panose="020F0502020204030204" pitchFamily="34" charset="0"/>
                <a:cs typeface="Arial" panose="020B0604020202020204" pitchFamily="34" charset="0"/>
              </a:rPr>
              <a:t>Opportunities</a:t>
            </a:r>
            <a:r>
              <a:rPr lang="en-GB" sz="2000">
                <a:effectLst/>
                <a:latin typeface="Aptos" panose="020B0004020202020204" pitchFamily="34" charset="0"/>
                <a:ea typeface="Calibri" panose="020F0502020204030204" pitchFamily="34" charset="0"/>
                <a:cs typeface="Arial" panose="020B0604020202020204" pitchFamily="34" charset="0"/>
              </a:rPr>
              <a:t> for pupils and parents to meet staff in the new school.</a:t>
            </a:r>
          </a:p>
          <a:p>
            <a:pPr marL="342900" lvl="0" indent="-342900">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Accompanied visits to other providers, as appropriate. </a:t>
            </a:r>
          </a:p>
          <a:p>
            <a:pPr marL="342900" lvl="0" indent="-342900">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For pupils transferring to local academies, the SENDCos of both academies will be in contact to discuss the needs of pupils with SEN in order to ensure a smooth transition.</a:t>
            </a:r>
          </a:p>
          <a:p>
            <a:pPr marL="342900" lvl="0" indent="-342900">
              <a:spcAft>
                <a:spcPts val="800"/>
              </a:spcAft>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The records of pupils who leave the school mid-year will be transferred within five working days of the parents notifying us that their child has been enrolled at another school.</a:t>
            </a:r>
          </a:p>
        </p:txBody>
      </p:sp>
      <p:pic>
        <p:nvPicPr>
          <p:cNvPr id="4" name="Picture 3">
            <a:extLst>
              <a:ext uri="{FF2B5EF4-FFF2-40B4-BE49-F238E27FC236}">
                <a16:creationId xmlns:a16="http://schemas.microsoft.com/office/drawing/2014/main" id="{8B1D9242-CC9C-71AE-2297-3E771542A5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06234" y="3897291"/>
            <a:ext cx="2267993" cy="1082270"/>
          </a:xfrm>
          <a:prstGeom prst="rect">
            <a:avLst/>
          </a:prstGeom>
          <a:noFill/>
          <a:ln>
            <a:solidFill>
              <a:schemeClr val="tx1"/>
            </a:solidFill>
          </a:ln>
        </p:spPr>
      </p:pic>
      <p:pic>
        <p:nvPicPr>
          <p:cNvPr id="8" name="Picture 7">
            <a:extLst>
              <a:ext uri="{FF2B5EF4-FFF2-40B4-BE49-F238E27FC236}">
                <a16:creationId xmlns:a16="http://schemas.microsoft.com/office/drawing/2014/main" id="{CDB7E7B4-62FF-913A-ADAB-811D8F5FF88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139130BA-F156-EC1E-27F0-AA6D812F4250}"/>
              </a:ext>
            </a:extLst>
          </p:cNvPr>
          <p:cNvPicPr>
            <a:picLocks noChangeAspect="1"/>
          </p:cNvPicPr>
          <p:nvPr/>
        </p:nvPicPr>
        <p:blipFill>
          <a:blip r:embed="rId4"/>
          <a:srcRect t="34734" b="35548"/>
          <a:stretch>
            <a:fillRect/>
          </a:stretch>
        </p:blipFill>
        <p:spPr>
          <a:xfrm>
            <a:off x="-130801" y="212921"/>
            <a:ext cx="2628864" cy="774638"/>
          </a:xfrm>
          <a:prstGeom prst="rect">
            <a:avLst/>
          </a:prstGeom>
        </p:spPr>
      </p:pic>
    </p:spTree>
    <p:extLst>
      <p:ext uri="{BB962C8B-B14F-4D97-AF65-F5344CB8AC3E}">
        <p14:creationId xmlns:p14="http://schemas.microsoft.com/office/powerpoint/2010/main" val="1622680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4026D-380B-7D8E-8BD4-61DC50F97D7F}"/>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86326C58-3EB5-4F0E-B71C-12984F15F32B}"/>
              </a:ext>
            </a:extLst>
          </p:cNvPr>
          <p:cNvSpPr txBox="1"/>
          <p:nvPr/>
        </p:nvSpPr>
        <p:spPr>
          <a:xfrm>
            <a:off x="795315" y="315429"/>
            <a:ext cx="10885336" cy="843821"/>
          </a:xfrm>
          <a:prstGeom prst="rect">
            <a:avLst/>
          </a:prstGeom>
          <a:noFill/>
        </p:spPr>
        <p:txBody>
          <a:bodyPr wrap="square">
            <a:spAutoFit/>
          </a:bodyPr>
          <a:lstStyle/>
          <a:p>
            <a:pPr algn="ctr">
              <a:spcBef>
                <a:spcPct val="0"/>
              </a:spcBef>
              <a:spcAft>
                <a:spcPts val="100"/>
              </a:spcAft>
            </a:pPr>
            <a:r>
              <a:rPr lang="en-US" sz="2400" b="1" u="sng">
                <a:solidFill>
                  <a:schemeClr val="tx2"/>
                </a:solidFill>
                <a:effectLst/>
                <a:latin typeface="Aptos" panose="020B0004020202020204" pitchFamily="34" charset="0"/>
                <a:ea typeface="+mj-ea"/>
                <a:cs typeface="Arial" panose="020B0604020202020204" pitchFamily="34" charset="0"/>
              </a:rPr>
              <a:t>Q. How will my child be included in activities outside the </a:t>
            </a:r>
          </a:p>
          <a:p>
            <a:pPr algn="ctr">
              <a:spcBef>
                <a:spcPct val="0"/>
              </a:spcBef>
              <a:spcAft>
                <a:spcPts val="100"/>
              </a:spcAft>
            </a:pPr>
            <a:r>
              <a:rPr lang="en-US" sz="2400" b="1" u="sng">
                <a:solidFill>
                  <a:schemeClr val="tx2"/>
                </a:solidFill>
                <a:effectLst/>
                <a:latin typeface="Aptos" panose="020B0004020202020204" pitchFamily="34" charset="0"/>
                <a:ea typeface="+mj-ea"/>
                <a:cs typeface="Arial" panose="020B0604020202020204" pitchFamily="34" charset="0"/>
              </a:rPr>
              <a:t>classroom including school trips?</a:t>
            </a:r>
            <a:endParaRPr lang="en-US" sz="2400" u="sng">
              <a:solidFill>
                <a:schemeClr val="tx2"/>
              </a:solidFill>
              <a:effectLst/>
              <a:latin typeface="Aptos" panose="020B0004020202020204" pitchFamily="34" charset="0"/>
              <a:ea typeface="+mj-ea"/>
              <a:cs typeface="Arial" panose="020B0604020202020204" pitchFamily="34" charset="0"/>
            </a:endParaRPr>
          </a:p>
        </p:txBody>
      </p:sp>
      <p:sp>
        <p:nvSpPr>
          <p:cNvPr id="12" name="TextBox 11">
            <a:extLst>
              <a:ext uri="{FF2B5EF4-FFF2-40B4-BE49-F238E27FC236}">
                <a16:creationId xmlns:a16="http://schemas.microsoft.com/office/drawing/2014/main" id="{8529613A-AFDC-2146-C5BF-6F739B1B3E3F}"/>
              </a:ext>
            </a:extLst>
          </p:cNvPr>
          <p:cNvSpPr txBox="1"/>
          <p:nvPr/>
        </p:nvSpPr>
        <p:spPr>
          <a:xfrm>
            <a:off x="502825" y="1360967"/>
            <a:ext cx="7583835" cy="4837814"/>
          </a:xfrm>
          <a:prstGeom prst="rect">
            <a:avLst/>
          </a:prstGeom>
          <a:solidFill>
            <a:schemeClr val="accent6">
              <a:lumMod val="20000"/>
              <a:lumOff val="80000"/>
            </a:schemeClr>
          </a:solidFill>
          <a:ln>
            <a:solidFill>
              <a:schemeClr val="tx1"/>
            </a:solidFill>
          </a:ln>
        </p:spPr>
        <p:txBody>
          <a:bodyPr vert="horz" lIns="91440" tIns="45720" rIns="91440" bIns="45720" rtlCol="0" anchor="ctr">
            <a:normAutofit lnSpcReduction="10000"/>
          </a:bodyPr>
          <a:lstStyle/>
          <a:p>
            <a:pPr>
              <a:lnSpc>
                <a:spcPct val="120000"/>
              </a:lnSpc>
              <a:buNone/>
            </a:pPr>
            <a:r>
              <a:rPr lang="en-US" sz="2400" b="1" u="sng">
                <a:effectLst/>
                <a:latin typeface="Aptos" panose="020B0004020202020204" pitchFamily="34" charset="0"/>
                <a:cs typeface="Arial" panose="020B0604020202020204" pitchFamily="34" charset="0"/>
              </a:rPr>
              <a:t>Class Trips and clubs</a:t>
            </a:r>
          </a:p>
          <a:p>
            <a:pPr>
              <a:lnSpc>
                <a:spcPct val="120000"/>
              </a:lnSpc>
            </a:pPr>
            <a:r>
              <a:rPr lang="en-US" sz="2400">
                <a:effectLst/>
                <a:latin typeface="Aptos" panose="020B0004020202020204" pitchFamily="34" charset="0"/>
                <a:cs typeface="Arial" panose="020B0604020202020204" pitchFamily="34" charset="0"/>
              </a:rPr>
              <a:t>At </a:t>
            </a:r>
            <a:r>
              <a:rPr lang="en-US" sz="2400">
                <a:latin typeface="Aptos" panose="020B0004020202020204" pitchFamily="34" charset="0"/>
                <a:cs typeface="Arial" panose="020B0604020202020204" pitchFamily="34" charset="0"/>
              </a:rPr>
              <a:t>Howard Junior School</a:t>
            </a:r>
            <a:r>
              <a:rPr lang="en-US" sz="2400">
                <a:effectLst/>
                <a:latin typeface="Aptos" panose="020B0004020202020204" pitchFamily="34" charset="0"/>
                <a:cs typeface="Arial" panose="020B0604020202020204" pitchFamily="34" charset="0"/>
              </a:rPr>
              <a:t>, we believe all learners are entitled to access to extra-curricular activities</a:t>
            </a:r>
            <a:r>
              <a:rPr lang="en-US" sz="2400">
                <a:latin typeface="Aptos" panose="020B0004020202020204" pitchFamily="34" charset="0"/>
                <a:cs typeface="Arial" panose="020B0604020202020204" pitchFamily="34" charset="0"/>
              </a:rPr>
              <a:t>. We</a:t>
            </a:r>
            <a:r>
              <a:rPr lang="en-US" sz="2400">
                <a:effectLst/>
                <a:latin typeface="Aptos" panose="020B0004020202020204" pitchFamily="34" charset="0"/>
                <a:cs typeface="Arial" panose="020B0604020202020204" pitchFamily="34" charset="0"/>
              </a:rPr>
              <a:t> are committed to make reasonable adjustments to ensure participation for all. Risk assessments are carried out and procedures are put in place to enable all children to </a:t>
            </a:r>
            <a:r>
              <a:rPr lang="en-US" sz="2400">
                <a:latin typeface="Aptos" panose="020B0004020202020204" pitchFamily="34" charset="0"/>
                <a:cs typeface="Arial" panose="020B0604020202020204" pitchFamily="34" charset="0"/>
              </a:rPr>
              <a:t>take part</a:t>
            </a:r>
            <a:r>
              <a:rPr lang="en-US" sz="2400">
                <a:effectLst/>
                <a:latin typeface="Aptos" panose="020B0004020202020204" pitchFamily="34" charset="0"/>
                <a:cs typeface="Arial" panose="020B0604020202020204" pitchFamily="34" charset="0"/>
              </a:rPr>
              <a:t> in all school activities. Any additional support or necessary adjustments are recorded on the risk assessment for that activity. </a:t>
            </a:r>
            <a:r>
              <a:rPr lang="en-US" sz="2400">
                <a:latin typeface="Aptos" panose="020B0004020202020204" pitchFamily="34" charset="0"/>
                <a:cs typeface="Arial" panose="020B0604020202020204" pitchFamily="34" charset="0"/>
              </a:rPr>
              <a:t>The school ensures it has sufficient staff expertise to ensure that no child with SEND is excluded from any school provided</a:t>
            </a:r>
            <a:r>
              <a:rPr lang="en-US" sz="2000">
                <a:latin typeface="Aptos" panose="020B0004020202020204" pitchFamily="34" charset="0"/>
              </a:rPr>
              <a:t> </a:t>
            </a:r>
            <a:r>
              <a:rPr lang="en-US" sz="2400">
                <a:latin typeface="Aptos" panose="020B0004020202020204" pitchFamily="34" charset="0"/>
                <a:cs typeface="Arial" panose="020B0604020202020204" pitchFamily="34" charset="0"/>
              </a:rPr>
              <a:t>activity.</a:t>
            </a:r>
          </a:p>
          <a:p>
            <a:pPr algn="ctr">
              <a:lnSpc>
                <a:spcPct val="120000"/>
              </a:lnSpc>
              <a:buNone/>
            </a:pPr>
            <a:endParaRPr lang="en-US" sz="2000">
              <a:effectLst/>
              <a:latin typeface="Aptos" panose="020B0004020202020204" pitchFamily="34" charset="0"/>
            </a:endParaRPr>
          </a:p>
        </p:txBody>
      </p:sp>
      <p:pic>
        <p:nvPicPr>
          <p:cNvPr id="13" name="Picture 12">
            <a:extLst>
              <a:ext uri="{FF2B5EF4-FFF2-40B4-BE49-F238E27FC236}">
                <a16:creationId xmlns:a16="http://schemas.microsoft.com/office/drawing/2014/main" id="{1EC63430-106D-E447-CF7D-132DDE2BC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661841" y="1789208"/>
            <a:ext cx="2471172" cy="1990666"/>
          </a:xfrm>
          <a:prstGeom prst="rect">
            <a:avLst/>
          </a:prstGeom>
          <a:noFill/>
          <a:ln>
            <a:solidFill>
              <a:schemeClr val="tx1"/>
            </a:solidFill>
          </a:ln>
        </p:spPr>
      </p:pic>
      <p:pic>
        <p:nvPicPr>
          <p:cNvPr id="14" name="Picture 13">
            <a:extLst>
              <a:ext uri="{FF2B5EF4-FFF2-40B4-BE49-F238E27FC236}">
                <a16:creationId xmlns:a16="http://schemas.microsoft.com/office/drawing/2014/main" id="{D4A494AA-E173-4315-DA6F-026BAEFA3A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661841" y="4097908"/>
            <a:ext cx="2471172" cy="963756"/>
          </a:xfrm>
          <a:prstGeom prst="rect">
            <a:avLst/>
          </a:prstGeom>
          <a:noFill/>
          <a:ln>
            <a:solidFill>
              <a:schemeClr val="tx1"/>
            </a:solidFill>
          </a:ln>
        </p:spPr>
      </p:pic>
      <p:pic>
        <p:nvPicPr>
          <p:cNvPr id="16" name="Picture 15">
            <a:extLst>
              <a:ext uri="{FF2B5EF4-FFF2-40B4-BE49-F238E27FC236}">
                <a16:creationId xmlns:a16="http://schemas.microsoft.com/office/drawing/2014/main" id="{C62A23B5-876F-5F69-0245-5E05DAD0ADF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CC2B56CF-B191-D7E5-B3C0-1E8A6F28E5EF}"/>
              </a:ext>
            </a:extLst>
          </p:cNvPr>
          <p:cNvPicPr>
            <a:picLocks noChangeAspect="1"/>
          </p:cNvPicPr>
          <p:nvPr/>
        </p:nvPicPr>
        <p:blipFill>
          <a:blip r:embed="rId5"/>
          <a:srcRect t="34734" b="35548"/>
          <a:stretch>
            <a:fillRect/>
          </a:stretch>
        </p:blipFill>
        <p:spPr>
          <a:xfrm>
            <a:off x="-130801" y="212921"/>
            <a:ext cx="2628864" cy="774638"/>
          </a:xfrm>
          <a:prstGeom prst="rect">
            <a:avLst/>
          </a:prstGeom>
        </p:spPr>
      </p:pic>
    </p:spTree>
    <p:extLst>
      <p:ext uri="{BB962C8B-B14F-4D97-AF65-F5344CB8AC3E}">
        <p14:creationId xmlns:p14="http://schemas.microsoft.com/office/powerpoint/2010/main" val="19586228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8A1E2-35BC-1A8E-1175-DD479261C3F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87D374B-7A99-48B6-625A-082F36E03DD0}"/>
              </a:ext>
            </a:extLst>
          </p:cNvPr>
          <p:cNvSpPr txBox="1"/>
          <p:nvPr/>
        </p:nvSpPr>
        <p:spPr>
          <a:xfrm>
            <a:off x="2463111" y="297078"/>
            <a:ext cx="6889333" cy="442237"/>
          </a:xfrm>
          <a:prstGeom prst="rect">
            <a:avLst/>
          </a:prstGeom>
          <a:noFill/>
        </p:spPr>
        <p:txBody>
          <a:bodyPr wrap="square">
            <a:spAutoFit/>
          </a:bodyPr>
          <a:lstStyle/>
          <a:p>
            <a:pPr algn="ctr">
              <a:lnSpc>
                <a:spcPct val="107000"/>
              </a:lnSpc>
              <a:spcAft>
                <a:spcPts val="800"/>
              </a:spcAft>
              <a:buNone/>
            </a:pPr>
            <a:r>
              <a:rPr lang="en-GB" sz="2200" b="1" u="sng">
                <a:effectLst/>
                <a:latin typeface="Aptos" panose="020B0004020202020204" pitchFamily="34" charset="0"/>
                <a:ea typeface="Calibri" panose="020F0502020204030204" pitchFamily="34" charset="0"/>
                <a:cs typeface="Arial" panose="020B0604020202020204" pitchFamily="34" charset="0"/>
              </a:rPr>
              <a:t>Q. How accessible is the school environment?</a:t>
            </a:r>
            <a:endParaRPr lang="en-GB" sz="2200" u="sng">
              <a:effectLst/>
              <a:latin typeface="Aptos" panose="020B00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72D8E37-0B75-D214-ED9A-52A7E0D5C15A}"/>
              </a:ext>
            </a:extLst>
          </p:cNvPr>
          <p:cNvSpPr txBox="1"/>
          <p:nvPr/>
        </p:nvSpPr>
        <p:spPr>
          <a:xfrm>
            <a:off x="445274" y="1021583"/>
            <a:ext cx="11513488" cy="1830245"/>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The school is fully compliant with DDA (Disability Discrimination Act) requirements.</a:t>
            </a:r>
          </a:p>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The school has an up-to-date accessibility plan which is </a:t>
            </a:r>
            <a:r>
              <a:rPr lang="en-GB" sz="2000">
                <a:latin typeface="Aptos" panose="020B0004020202020204" pitchFamily="34" charset="0"/>
                <a:ea typeface="Calibri" panose="020F0502020204030204" pitchFamily="34" charset="0"/>
                <a:cs typeface="Arial" panose="020B0604020202020204" pitchFamily="34" charset="0"/>
              </a:rPr>
              <a:t>reviewed</a:t>
            </a:r>
            <a:r>
              <a:rPr lang="en-GB" sz="2000">
                <a:effectLst/>
                <a:latin typeface="Aptos" panose="020B0004020202020204" pitchFamily="34" charset="0"/>
                <a:ea typeface="Calibri" panose="020F0502020204030204" pitchFamily="34" charset="0"/>
                <a:cs typeface="Arial" panose="020B0604020202020204" pitchFamily="34" charset="0"/>
              </a:rPr>
              <a:t> each year and whenever there is building work. Our </a:t>
            </a:r>
            <a:r>
              <a:rPr lang="en-GB" sz="2000" b="1">
                <a:effectLst/>
                <a:latin typeface="Aptos" panose="020B0004020202020204" pitchFamily="34" charset="0"/>
                <a:ea typeface="Calibri" panose="020F0502020204030204" pitchFamily="34" charset="0"/>
                <a:cs typeface="Arial" panose="020B0604020202020204" pitchFamily="34" charset="0"/>
              </a:rPr>
              <a:t>Accessibility Plan</a:t>
            </a:r>
            <a:r>
              <a:rPr lang="en-GB" sz="2000">
                <a:effectLst/>
                <a:latin typeface="Aptos" panose="020B0004020202020204" pitchFamily="34" charset="0"/>
                <a:ea typeface="Calibri" panose="020F0502020204030204" pitchFamily="34" charset="0"/>
                <a:cs typeface="Arial" panose="020B0604020202020204" pitchFamily="34" charset="0"/>
              </a:rPr>
              <a:t> describes the actions the school has taken to increase access to the environment, the curriculum and to printed information and is available </a:t>
            </a:r>
            <a:r>
              <a:rPr lang="en-GB" sz="2000">
                <a:latin typeface="Aptos" panose="020B0004020202020204" pitchFamily="34" charset="0"/>
                <a:ea typeface="Calibri" panose="020F0502020204030204" pitchFamily="34" charset="0"/>
                <a:cs typeface="Arial" panose="020B0604020202020204" pitchFamily="34" charset="0"/>
              </a:rPr>
              <a:t>on</a:t>
            </a:r>
            <a:r>
              <a:rPr lang="en-GB" sz="2000">
                <a:effectLst/>
                <a:latin typeface="Aptos" panose="020B0004020202020204" pitchFamily="34" charset="0"/>
                <a:ea typeface="Calibri" panose="020F0502020204030204" pitchFamily="34" charset="0"/>
                <a:cs typeface="Arial" panose="020B0604020202020204" pitchFamily="34" charset="0"/>
              </a:rPr>
              <a:t> the school website (Policies and Documents)</a:t>
            </a:r>
          </a:p>
        </p:txBody>
      </p:sp>
      <p:sp>
        <p:nvSpPr>
          <p:cNvPr id="7" name="TextBox 6">
            <a:extLst>
              <a:ext uri="{FF2B5EF4-FFF2-40B4-BE49-F238E27FC236}">
                <a16:creationId xmlns:a16="http://schemas.microsoft.com/office/drawing/2014/main" id="{A360F331-557B-5C1C-D061-A86B84DC3EA6}"/>
              </a:ext>
            </a:extLst>
          </p:cNvPr>
          <p:cNvSpPr txBox="1"/>
          <p:nvPr/>
        </p:nvSpPr>
        <p:spPr>
          <a:xfrm>
            <a:off x="445274" y="2961177"/>
            <a:ext cx="11513487" cy="3476849"/>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In addition:</a:t>
            </a: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We have reorganised class bases to accommodate the specific needs of pupils.</a:t>
            </a: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Ramps are in place to aid accessibility</a:t>
            </a: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We ensure, wherever possible, that the equipment used is accessible to all children regardless of their needs. </a:t>
            </a: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After-school provision is accessible to all children, including those with SEN</a:t>
            </a:r>
            <a:r>
              <a:rPr lang="en-GB" sz="2000">
                <a:latin typeface="Aptos" panose="020B0004020202020204" pitchFamily="34" charset="0"/>
                <a:ea typeface="Calibri" panose="020F0502020204030204" pitchFamily="34" charset="0"/>
                <a:cs typeface="Arial" panose="020B0604020202020204" pitchFamily="34" charset="0"/>
              </a:rPr>
              <a:t>D.</a:t>
            </a:r>
            <a:endParaRPr lang="en-GB" sz="2000">
              <a:effectLst/>
              <a:latin typeface="Aptos" panose="020B00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a:latin typeface="Aptos" panose="020B0004020202020204" pitchFamily="34" charset="0"/>
                <a:ea typeface="Calibri" panose="020F0502020204030204" pitchFamily="34" charset="0"/>
                <a:cs typeface="Arial" panose="020B0604020202020204" pitchFamily="34" charset="0"/>
              </a:rPr>
              <a:t>For </a:t>
            </a:r>
            <a:r>
              <a:rPr lang="en-GB" sz="2000">
                <a:effectLst/>
                <a:latin typeface="Aptos" panose="020B0004020202020204" pitchFamily="34" charset="0"/>
                <a:ea typeface="Calibri" panose="020F0502020204030204" pitchFamily="34" charset="0"/>
                <a:cs typeface="Arial" panose="020B0604020202020204" pitchFamily="34" charset="0"/>
              </a:rPr>
              <a:t>pupils with English as an additional language, we</a:t>
            </a:r>
            <a:r>
              <a:rPr lang="en-GB" sz="2000">
                <a:latin typeface="Aptos" panose="020B0004020202020204" pitchFamily="34" charset="0"/>
                <a:ea typeface="Calibri" panose="020F0502020204030204" pitchFamily="34" charset="0"/>
                <a:cs typeface="Arial" panose="020B0604020202020204" pitchFamily="34" charset="0"/>
              </a:rPr>
              <a:t> are able to</a:t>
            </a:r>
            <a:r>
              <a:rPr lang="en-GB" sz="2000">
                <a:effectLst/>
                <a:latin typeface="Aptos" panose="020B0004020202020204" pitchFamily="34" charset="0"/>
                <a:ea typeface="Calibri" panose="020F0502020204030204" pitchFamily="34" charset="0"/>
                <a:cs typeface="Arial" panose="020B0604020202020204" pitchFamily="34" charset="0"/>
              </a:rPr>
              <a:t> access support from the Local Authority EAL Team </a:t>
            </a:r>
          </a:p>
          <a:p>
            <a:pPr marL="342900" lvl="0" indent="-342900">
              <a:lnSpc>
                <a:spcPct val="107000"/>
              </a:lnSpc>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Extra-curricular activities are accessible for children with SEND.</a:t>
            </a:r>
          </a:p>
          <a:p>
            <a:pPr marL="342900" lvl="0" indent="-342900">
              <a:lnSpc>
                <a:spcPct val="107000"/>
              </a:lnSpc>
              <a:spcAft>
                <a:spcPts val="800"/>
              </a:spcAft>
              <a:buFont typeface="Symbol" panose="05050102010706020507" pitchFamily="18" charset="2"/>
              <a:buChar char=""/>
            </a:pPr>
            <a:r>
              <a:rPr lang="en-GB" sz="2000">
                <a:effectLst/>
                <a:latin typeface="Aptos" panose="020B0004020202020204" pitchFamily="34" charset="0"/>
                <a:ea typeface="Calibri" panose="020F0502020204030204" pitchFamily="34" charset="0"/>
                <a:cs typeface="Arial" panose="020B0604020202020204" pitchFamily="34" charset="0"/>
              </a:rPr>
              <a:t>The school has an outside learning area (Forest School)</a:t>
            </a:r>
            <a:endParaRPr lang="en-GB">
              <a:effectLst/>
              <a:latin typeface="Aptos" panose="020B000402020202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260DBD2-A869-63FC-8B9C-2A17E994CB68}"/>
              </a:ext>
            </a:extLst>
          </p:cNvPr>
          <p:cNvPicPr>
            <a:picLocks noChangeAspect="1"/>
          </p:cNvPicPr>
          <p:nvPr/>
        </p:nvPicPr>
        <p:blipFill>
          <a:blip r:embed="rId2"/>
          <a:stretch>
            <a:fillRect/>
          </a:stretch>
        </p:blipFill>
        <p:spPr>
          <a:xfrm>
            <a:off x="10733149" y="151545"/>
            <a:ext cx="1225613" cy="1181161"/>
          </a:xfrm>
          <a:prstGeom prst="rect">
            <a:avLst/>
          </a:prstGeom>
          <a:ln>
            <a:solidFill>
              <a:schemeClr val="tx1"/>
            </a:solidFill>
          </a:ln>
        </p:spPr>
      </p:pic>
      <p:pic>
        <p:nvPicPr>
          <p:cNvPr id="2" name="Picture 1">
            <a:extLst>
              <a:ext uri="{FF2B5EF4-FFF2-40B4-BE49-F238E27FC236}">
                <a16:creationId xmlns:a16="http://schemas.microsoft.com/office/drawing/2014/main" id="{8ABE36A1-0E87-65FB-850F-84E5626E6D88}"/>
              </a:ext>
            </a:extLst>
          </p:cNvPr>
          <p:cNvPicPr>
            <a:picLocks noChangeAspect="1"/>
          </p:cNvPicPr>
          <p:nvPr/>
        </p:nvPicPr>
        <p:blipFill>
          <a:blip r:embed="rId3"/>
          <a:srcRect t="34734" b="35548"/>
          <a:stretch>
            <a:fillRect/>
          </a:stretch>
        </p:blipFill>
        <p:spPr>
          <a:xfrm>
            <a:off x="-130801" y="212921"/>
            <a:ext cx="2628864" cy="774638"/>
          </a:xfrm>
          <a:prstGeom prst="rect">
            <a:avLst/>
          </a:prstGeom>
        </p:spPr>
      </p:pic>
    </p:spTree>
    <p:extLst>
      <p:ext uri="{BB962C8B-B14F-4D97-AF65-F5344CB8AC3E}">
        <p14:creationId xmlns:p14="http://schemas.microsoft.com/office/powerpoint/2010/main" val="20776299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369A8-73AC-F127-C531-3CC7CABA359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0076773-067D-7A01-CA2C-191560BA6655}"/>
              </a:ext>
            </a:extLst>
          </p:cNvPr>
          <p:cNvSpPr txBox="1"/>
          <p:nvPr/>
        </p:nvSpPr>
        <p:spPr>
          <a:xfrm>
            <a:off x="2101604" y="299556"/>
            <a:ext cx="7822095" cy="442237"/>
          </a:xfrm>
          <a:prstGeom prst="rect">
            <a:avLst/>
          </a:prstGeom>
          <a:noFill/>
        </p:spPr>
        <p:txBody>
          <a:bodyPr wrap="square">
            <a:spAutoFit/>
          </a:bodyPr>
          <a:lstStyle/>
          <a:p>
            <a:pPr algn="ctr">
              <a:lnSpc>
                <a:spcPct val="107000"/>
              </a:lnSpc>
              <a:spcAft>
                <a:spcPts val="800"/>
              </a:spcAft>
              <a:buNone/>
            </a:pPr>
            <a:r>
              <a:rPr lang="en-GB" sz="2200" b="1" u="sng">
                <a:solidFill>
                  <a:srgbClr val="000000"/>
                </a:solidFill>
                <a:effectLst/>
                <a:latin typeface="Aptos" panose="020B0004020202020204" pitchFamily="34" charset="0"/>
                <a:ea typeface="Calibri" panose="020F0502020204030204" pitchFamily="34" charset="0"/>
                <a:cs typeface="Arial" panose="020B0604020202020204" pitchFamily="34" charset="0"/>
              </a:rPr>
              <a:t>Q. What support </a:t>
            </a:r>
            <a:r>
              <a:rPr lang="en-GB" sz="2200" b="1" u="sng">
                <a:solidFill>
                  <a:srgbClr val="000000"/>
                </a:solidFill>
                <a:latin typeface="Aptos" panose="020B0004020202020204" pitchFamily="34" charset="0"/>
                <a:ea typeface="Calibri" panose="020F0502020204030204" pitchFamily="34" charset="0"/>
                <a:cs typeface="Arial" panose="020B0604020202020204" pitchFamily="34" charset="0"/>
              </a:rPr>
              <a:t>is</a:t>
            </a:r>
            <a:r>
              <a:rPr lang="en-GB" sz="2200" b="1" u="sng">
                <a:solidFill>
                  <a:srgbClr val="000000"/>
                </a:solidFill>
                <a:effectLst/>
                <a:latin typeface="Aptos" panose="020B0004020202020204" pitchFamily="34" charset="0"/>
                <a:ea typeface="Calibri" panose="020F0502020204030204" pitchFamily="34" charset="0"/>
                <a:cs typeface="Arial" panose="020B0604020202020204" pitchFamily="34" charset="0"/>
              </a:rPr>
              <a:t> there for children’s overall well-being?</a:t>
            </a:r>
            <a:endParaRPr lang="en-GB" sz="2200" u="sng">
              <a:effectLst/>
              <a:latin typeface="Aptos" panose="020B000402020202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3F1DC4FD-B142-EC29-462E-2BC80C0CDD21}"/>
              </a:ext>
            </a:extLst>
          </p:cNvPr>
          <p:cNvSpPr txBox="1"/>
          <p:nvPr/>
        </p:nvSpPr>
        <p:spPr>
          <a:xfrm>
            <a:off x="320135" y="992333"/>
            <a:ext cx="11545294" cy="4738477"/>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200">
                <a:effectLst/>
                <a:latin typeface="Aptos" panose="020B0004020202020204" pitchFamily="34" charset="0"/>
                <a:ea typeface="Calibri" panose="020F0502020204030204" pitchFamily="34" charset="0"/>
                <a:cs typeface="Arial" panose="020B0604020202020204" pitchFamily="34" charset="0"/>
              </a:rPr>
              <a:t>The well-being of pupils at </a:t>
            </a:r>
            <a:r>
              <a:rPr lang="en-GB" sz="2200">
                <a:latin typeface="Aptos" panose="020B0004020202020204" pitchFamily="34" charset="0"/>
                <a:ea typeface="Calibri" panose="020F0502020204030204" pitchFamily="34" charset="0"/>
                <a:cs typeface="Arial" panose="020B0604020202020204" pitchFamily="34" charset="0"/>
              </a:rPr>
              <a:t>Howard Junior School </a:t>
            </a:r>
            <a:r>
              <a:rPr lang="en-GB" sz="2200">
                <a:effectLst/>
                <a:latin typeface="Aptos" panose="020B0004020202020204" pitchFamily="34" charset="0"/>
                <a:ea typeface="Calibri" panose="020F0502020204030204" pitchFamily="34" charset="0"/>
                <a:cs typeface="Arial" panose="020B0604020202020204" pitchFamily="34" charset="0"/>
              </a:rPr>
              <a:t>is a priority. </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The Mental Health Champion organises pastoral care. Staff support pupils to ensure that those who require pastoral support can access that support at the time it is needed. A variety of pastoral interventions are available.</a:t>
            </a:r>
          </a:p>
          <a:p>
            <a:pPr marL="342900" lvl="0" indent="-342900">
              <a:lnSpc>
                <a:spcPct val="107000"/>
              </a:lnSpc>
              <a:buFont typeface="Symbol" panose="05050102010706020507" pitchFamily="18" charset="2"/>
              <a:buChar char=""/>
            </a:pPr>
            <a:r>
              <a:rPr lang="en-GB" sz="2200">
                <a:effectLst/>
                <a:latin typeface="Aptos" panose="020B0004020202020204" pitchFamily="34" charset="0"/>
                <a:ea typeface="Calibri" panose="020F0502020204030204" pitchFamily="34" charset="0"/>
                <a:cs typeface="Arial" panose="020B0604020202020204" pitchFamily="34" charset="0"/>
              </a:rPr>
              <a:t>The </a:t>
            </a:r>
            <a:r>
              <a:rPr lang="en-GB" sz="2200">
                <a:latin typeface="Aptos" panose="020B0004020202020204" pitchFamily="34" charset="0"/>
                <a:ea typeface="Calibri" panose="020F0502020204030204" pitchFamily="34" charset="0"/>
                <a:cs typeface="Arial" panose="020B0604020202020204" pitchFamily="34" charset="0"/>
              </a:rPr>
              <a:t>school have additional support through a Time for You worker from the Benjamin Foundation.</a:t>
            </a:r>
            <a:endParaRPr lang="en-GB" sz="2200">
              <a:effectLst/>
              <a:latin typeface="Aptos" panose="020B0004020202020204" pitchFamily="34" charset="0"/>
              <a:ea typeface="Calibri" panose="020F0502020204030204" pitchFamily="34" charset="0"/>
              <a:cs typeface="Arial" panose="020B0604020202020204" pitchFamily="34" charset="0"/>
            </a:endParaRPr>
          </a:p>
          <a:p>
            <a:pPr marL="285750" lvl="0" indent="-285750">
              <a:buFont typeface="Arial" panose="020B0604020202020204" pitchFamily="34" charset="0"/>
              <a:buChar char="•"/>
            </a:pPr>
            <a:r>
              <a:rPr lang="en-GB" sz="2200">
                <a:latin typeface="Aptos" panose="020B0004020202020204" pitchFamily="34" charset="0"/>
                <a:cs typeface="Arial" panose="020B0604020202020204" pitchFamily="34" charset="0"/>
              </a:rPr>
              <a:t>Where there is a medical need, staff work closely with health professionals to ensure these needs are met.</a:t>
            </a:r>
          </a:p>
          <a:p>
            <a:pPr marL="285750" lvl="0" indent="-285750">
              <a:buFont typeface="Arial" panose="020B0604020202020204" pitchFamily="34" charset="0"/>
              <a:buChar char="•"/>
            </a:pPr>
            <a:r>
              <a:rPr lang="en-GB" sz="2200">
                <a:latin typeface="Aptos" panose="020B0004020202020204" pitchFamily="34" charset="0"/>
                <a:cs typeface="Arial" panose="020B0604020202020204" pitchFamily="34" charset="0"/>
              </a:rPr>
              <a:t>For some children with a medical need, a Health Care Plan will be created so that there is a clear protocol that provides accurate information regarding the correct medical care for the child.</a:t>
            </a:r>
          </a:p>
          <a:p>
            <a:pPr marL="285750" lvl="0" indent="-285750">
              <a:buFont typeface="Arial" panose="020B0604020202020204" pitchFamily="34" charset="0"/>
              <a:buChar char="•"/>
            </a:pPr>
            <a:r>
              <a:rPr lang="en-GB" sz="2200">
                <a:latin typeface="Aptos" panose="020B0004020202020204" pitchFamily="34" charset="0"/>
                <a:cs typeface="Arial" panose="020B0604020202020204" pitchFamily="34" charset="0"/>
              </a:rPr>
              <a:t>Prescribed medication can be administered if the school is in receipt of a signed medication administration permission form from parents.</a:t>
            </a:r>
            <a:endParaRPr lang="en-GB" sz="2200">
              <a:effectLst/>
              <a:latin typeface="Aptos" panose="020B000402020202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056827EA-FDD1-9253-B547-D7211F00A8D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5" name="Picture 4">
            <a:extLst>
              <a:ext uri="{FF2B5EF4-FFF2-40B4-BE49-F238E27FC236}">
                <a16:creationId xmlns:a16="http://schemas.microsoft.com/office/drawing/2014/main" id="{E9C625E6-FE50-FB26-C83C-9CE76C5CFD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0306" y="5088175"/>
            <a:ext cx="3755390" cy="1268095"/>
          </a:xfrm>
          <a:prstGeom prst="rect">
            <a:avLst/>
          </a:prstGeom>
          <a:noFill/>
          <a:ln>
            <a:solidFill>
              <a:schemeClr val="tx1"/>
            </a:solidFill>
          </a:ln>
        </p:spPr>
      </p:pic>
      <p:pic>
        <p:nvPicPr>
          <p:cNvPr id="2" name="Picture 1">
            <a:extLst>
              <a:ext uri="{FF2B5EF4-FFF2-40B4-BE49-F238E27FC236}">
                <a16:creationId xmlns:a16="http://schemas.microsoft.com/office/drawing/2014/main" id="{E2E3269E-BE7E-DAA9-24F6-D2AAED939738}"/>
              </a:ext>
            </a:extLst>
          </p:cNvPr>
          <p:cNvPicPr>
            <a:picLocks noChangeAspect="1"/>
          </p:cNvPicPr>
          <p:nvPr/>
        </p:nvPicPr>
        <p:blipFill>
          <a:blip r:embed="rId4"/>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29430343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50A93-34CB-159D-D80E-0AE5CC51C76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463B539-AD98-CCD5-A60D-5752FC74AB58}"/>
              </a:ext>
            </a:extLst>
          </p:cNvPr>
          <p:cNvSpPr txBox="1"/>
          <p:nvPr/>
        </p:nvSpPr>
        <p:spPr>
          <a:xfrm>
            <a:off x="689113" y="919842"/>
            <a:ext cx="10813773" cy="5513304"/>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a:effectLst/>
                <a:latin typeface="Aptos" panose="020B0004020202020204" pitchFamily="34" charset="0"/>
                <a:ea typeface="Calibri" panose="020F0502020204030204" pitchFamily="34" charset="0"/>
                <a:cs typeface="Arial" panose="020B0604020202020204" pitchFamily="34" charset="0"/>
              </a:rPr>
              <a:t>If you are not happy with the provision made available to your child, you can:</a:t>
            </a:r>
          </a:p>
          <a:p>
            <a:pPr marL="285750" indent="-285750">
              <a:lnSpc>
                <a:spcPct val="107000"/>
              </a:lnSpc>
              <a:spcAft>
                <a:spcPts val="800"/>
              </a:spcAft>
              <a:buFont typeface="Arial" panose="020B0604020202020204" pitchFamily="34" charset="0"/>
              <a:buChar char="•"/>
            </a:pPr>
            <a:r>
              <a:rPr lang="en-GB" sz="2000">
                <a:effectLst/>
                <a:latin typeface="Aptos" panose="020B0004020202020204" pitchFamily="34" charset="0"/>
                <a:ea typeface="Calibri" panose="020F0502020204030204" pitchFamily="34" charset="0"/>
                <a:cs typeface="Arial" panose="020B0604020202020204" pitchFamily="34" charset="0"/>
              </a:rPr>
              <a:t>Talk to your child’s class teacher</a:t>
            </a:r>
          </a:p>
          <a:p>
            <a:pPr marL="285750" indent="-285750">
              <a:lnSpc>
                <a:spcPct val="107000"/>
              </a:lnSpc>
              <a:spcAft>
                <a:spcPts val="800"/>
              </a:spcAft>
              <a:buFont typeface="Arial" panose="020B0604020202020204" pitchFamily="34" charset="0"/>
              <a:buChar char="•"/>
            </a:pPr>
            <a:r>
              <a:rPr lang="en-GB" sz="2000">
                <a:effectLst/>
                <a:latin typeface="Aptos" panose="020B0004020202020204" pitchFamily="34" charset="0"/>
                <a:ea typeface="Calibri" panose="020F0502020204030204" pitchFamily="34" charset="0"/>
                <a:cs typeface="Arial" panose="020B0604020202020204" pitchFamily="34" charset="0"/>
              </a:rPr>
              <a:t>Discuss your concerns with the Special Educational Needs Co-ordinator</a:t>
            </a:r>
          </a:p>
          <a:p>
            <a:pPr marL="285750" indent="-285750">
              <a:lnSpc>
                <a:spcPct val="107000"/>
              </a:lnSpc>
              <a:spcAft>
                <a:spcPts val="800"/>
              </a:spcAft>
              <a:buFont typeface="Arial" panose="020B0604020202020204" pitchFamily="34" charset="0"/>
              <a:buChar char="•"/>
            </a:pPr>
            <a:r>
              <a:rPr lang="en-GB" sz="2000">
                <a:effectLst/>
                <a:latin typeface="Aptos" panose="020B0004020202020204" pitchFamily="34" charset="0"/>
                <a:ea typeface="Calibri" panose="020F0502020204030204" pitchFamily="34" charset="0"/>
                <a:cs typeface="Arial" panose="020B0604020202020204" pitchFamily="34" charset="0"/>
              </a:rPr>
              <a:t>Get free confidential and impartial information, advice and support from:</a:t>
            </a:r>
          </a:p>
          <a:p>
            <a:r>
              <a:rPr lang="en-GB" sz="2000" b="1">
                <a:latin typeface="Aptos" panose="020B0004020202020204" pitchFamily="34" charset="0"/>
                <a:cs typeface="Arial" panose="020B0604020202020204" pitchFamily="34" charset="0"/>
              </a:rPr>
              <a:t>Norfolk SENDIASS (Special Educational Needs and Disabilities Support Service)</a:t>
            </a:r>
            <a:r>
              <a:rPr lang="en-GB" sz="2000">
                <a:latin typeface="Aptos" panose="020B0004020202020204" pitchFamily="34" charset="0"/>
                <a:cs typeface="Arial" panose="020B0604020202020204" pitchFamily="34" charset="0"/>
              </a:rPr>
              <a:t> This service provides free, confidential and impartial information, advice and support about SEND for children, young people, parents and carers.</a:t>
            </a:r>
          </a:p>
          <a:p>
            <a:r>
              <a:rPr lang="en-GB" sz="2000">
                <a:latin typeface="Aptos" panose="020B0004020202020204" pitchFamily="34" charset="0"/>
                <a:cs typeface="Arial" panose="020B0604020202020204" pitchFamily="34" charset="0"/>
              </a:rPr>
              <a:t>T 01603 704040    </a:t>
            </a:r>
          </a:p>
          <a:p>
            <a:r>
              <a:rPr lang="en-GB" sz="2000">
                <a:latin typeface="Aptos" panose="020B0004020202020204" pitchFamily="34" charset="0"/>
                <a:cs typeface="Arial" panose="020B0604020202020204" pitchFamily="34" charset="0"/>
              </a:rPr>
              <a:t>W: </a:t>
            </a:r>
            <a:r>
              <a:rPr lang="en-GB" sz="2000" u="sng">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https://www.norfolksendiass.org.uk/</a:t>
            </a:r>
            <a:endParaRPr lang="en-GB" sz="2000" u="sng">
              <a:latin typeface="Aptos" panose="020B0004020202020204" pitchFamily="34" charset="0"/>
              <a:cs typeface="Arial" panose="020B0604020202020204" pitchFamily="34" charset="0"/>
            </a:endParaRPr>
          </a:p>
          <a:p>
            <a:endParaRPr lang="en-GB" sz="2000">
              <a:latin typeface="Aptos" panose="020B0004020202020204" pitchFamily="34" charset="0"/>
              <a:cs typeface="Arial" panose="020B0604020202020204" pitchFamily="34" charset="0"/>
            </a:endParaRPr>
          </a:p>
          <a:p>
            <a:r>
              <a:rPr lang="en-GB" sz="2000" b="1">
                <a:latin typeface="Aptos" panose="020B0004020202020204" pitchFamily="34" charset="0"/>
                <a:cs typeface="Arial" panose="020B0604020202020204" pitchFamily="34" charset="0"/>
              </a:rPr>
              <a:t>KIDS dispute resolution service  </a:t>
            </a:r>
            <a:endParaRPr lang="en-GB" sz="2000">
              <a:latin typeface="Aptos" panose="020B0004020202020204" pitchFamily="34" charset="0"/>
              <a:cs typeface="Arial" panose="020B0604020202020204" pitchFamily="34" charset="0"/>
            </a:endParaRPr>
          </a:p>
          <a:p>
            <a:r>
              <a:rPr lang="en-GB" sz="2000">
                <a:latin typeface="Aptos" panose="020B0004020202020204" pitchFamily="34" charset="0"/>
                <a:cs typeface="Arial" panose="020B0604020202020204" pitchFamily="34" charset="0"/>
              </a:rPr>
              <a:t>T: 03330 062835 </a:t>
            </a:r>
          </a:p>
          <a:p>
            <a:r>
              <a:rPr lang="en-GB" sz="2000">
                <a:latin typeface="Aptos" panose="020B0004020202020204" pitchFamily="34" charset="0"/>
                <a:cs typeface="Arial" panose="020B0604020202020204" pitchFamily="34" charset="0"/>
              </a:rPr>
              <a:t> E: </a:t>
            </a:r>
            <a:r>
              <a:rPr lang="en-GB" sz="2000" u="sng">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senmediation@kids.org.uk</a:t>
            </a:r>
            <a:endParaRPr lang="en-GB" sz="2000">
              <a:latin typeface="Aptos" panose="020B0004020202020204" pitchFamily="34" charset="0"/>
              <a:cs typeface="Arial" panose="020B0604020202020204" pitchFamily="34" charset="0"/>
            </a:endParaRPr>
          </a:p>
          <a:p>
            <a:r>
              <a:rPr lang="en-GB" sz="2000">
                <a:latin typeface="Aptos" panose="020B0004020202020204" pitchFamily="34" charset="0"/>
                <a:cs typeface="Arial" panose="020B0604020202020204" pitchFamily="34" charset="0"/>
              </a:rPr>
              <a:t>W: </a:t>
            </a:r>
            <a:r>
              <a:rPr lang="en-GB" sz="2000" u="sng">
                <a:latin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www.kids.org.uk</a:t>
            </a:r>
            <a:endParaRPr lang="en-GB" sz="2000">
              <a:latin typeface="Aptos" panose="020B0004020202020204" pitchFamily="34" charset="0"/>
              <a:cs typeface="Arial" panose="020B0604020202020204" pitchFamily="34" charset="0"/>
            </a:endParaRPr>
          </a:p>
          <a:p>
            <a:r>
              <a:rPr lang="en-GB" sz="2000">
                <a:latin typeface="Aptos" panose="020B0004020202020204" pitchFamily="34" charset="0"/>
                <a:cs typeface="Arial" panose="020B0604020202020204" pitchFamily="34" charset="0"/>
              </a:rPr>
              <a:t> </a:t>
            </a:r>
          </a:p>
          <a:p>
            <a:r>
              <a:rPr lang="en-GB" sz="2000" b="1">
                <a:latin typeface="Aptos" panose="020B0004020202020204" pitchFamily="34" charset="0"/>
                <a:cs typeface="Arial" panose="020B0604020202020204" pitchFamily="34" charset="0"/>
              </a:rPr>
              <a:t>The Eastern Multi Academy Trust’s </a:t>
            </a:r>
            <a:r>
              <a:rPr lang="en-GB" sz="2000" b="1">
                <a:latin typeface="Aptos" panose="020B0004020202020204" pitchFamily="34" charset="0"/>
                <a:cs typeface="Arial" panose="020B0604020202020204" pitchFamily="34" charset="0"/>
                <a:hlinkClick r:id="rId5"/>
              </a:rPr>
              <a:t>Complaint Policy </a:t>
            </a:r>
            <a:r>
              <a:rPr lang="en-GB" sz="2000" b="1">
                <a:latin typeface="Aptos" panose="020B0004020202020204" pitchFamily="34" charset="0"/>
                <a:cs typeface="Arial" panose="020B0604020202020204" pitchFamily="34" charset="0"/>
              </a:rPr>
              <a:t>can be found on our website.</a:t>
            </a:r>
            <a:endParaRPr lang="en-GB" sz="2000">
              <a:latin typeface="Aptos" panose="020B00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764C8D7-6B48-4399-2DCB-1E2789E95CA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6" name="TextBox 5">
            <a:extLst>
              <a:ext uri="{FF2B5EF4-FFF2-40B4-BE49-F238E27FC236}">
                <a16:creationId xmlns:a16="http://schemas.microsoft.com/office/drawing/2014/main" id="{D9B01363-9AAA-2E95-09EB-EEB90FF42ED4}"/>
              </a:ext>
            </a:extLst>
          </p:cNvPr>
          <p:cNvSpPr txBox="1"/>
          <p:nvPr/>
        </p:nvSpPr>
        <p:spPr>
          <a:xfrm>
            <a:off x="2900030" y="262427"/>
            <a:ext cx="6097772" cy="473976"/>
          </a:xfrm>
          <a:prstGeom prst="rect">
            <a:avLst/>
          </a:prstGeom>
          <a:noFill/>
        </p:spPr>
        <p:txBody>
          <a:bodyPr wrap="square">
            <a:spAutoFit/>
          </a:bodyPr>
          <a:lstStyle/>
          <a:p>
            <a:pPr algn="ctr">
              <a:lnSpc>
                <a:spcPct val="107000"/>
              </a:lnSpc>
              <a:spcAft>
                <a:spcPts val="800"/>
              </a:spcAft>
              <a:buNone/>
            </a:pPr>
            <a:r>
              <a:rPr lang="en-GB" sz="2400" b="1" u="sng">
                <a:effectLst/>
                <a:latin typeface="Aptos" panose="020B0004020202020204" pitchFamily="34" charset="0"/>
                <a:ea typeface="Calibri" panose="020F0502020204030204" pitchFamily="34" charset="0"/>
                <a:cs typeface="Arial" panose="020B0604020202020204" pitchFamily="34" charset="0"/>
              </a:rPr>
              <a:t>Complaints Procedure</a:t>
            </a:r>
            <a:endParaRPr lang="en-GB" sz="2400" u="sng">
              <a:effectLst/>
              <a:latin typeface="Aptos" panose="020B000402020202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0F11FF69-9426-6DFE-BE27-2DCB070C0DF0}"/>
              </a:ext>
            </a:extLst>
          </p:cNvPr>
          <p:cNvPicPr>
            <a:picLocks noChangeAspect="1"/>
          </p:cNvPicPr>
          <p:nvPr/>
        </p:nvPicPr>
        <p:blipFill>
          <a:blip r:embed="rId7"/>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252749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9E3B8-698E-5B82-D4CD-0BBC287432B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27D01D3-E8BF-EF2E-4CB7-F8C2F05D31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0657" y="2017940"/>
            <a:ext cx="2102620" cy="3064110"/>
          </a:xfrm>
          <a:prstGeom prst="rect">
            <a:avLst/>
          </a:prstGeom>
          <a:noFill/>
          <a:ln>
            <a:solidFill>
              <a:schemeClr val="tx1"/>
            </a:solidFill>
          </a:ln>
        </p:spPr>
      </p:pic>
      <p:sp>
        <p:nvSpPr>
          <p:cNvPr id="7" name="TextBox 6">
            <a:extLst>
              <a:ext uri="{FF2B5EF4-FFF2-40B4-BE49-F238E27FC236}">
                <a16:creationId xmlns:a16="http://schemas.microsoft.com/office/drawing/2014/main" id="{DB43195E-1105-8860-0808-8F0E006A379D}"/>
              </a:ext>
            </a:extLst>
          </p:cNvPr>
          <p:cNvSpPr txBox="1"/>
          <p:nvPr/>
        </p:nvSpPr>
        <p:spPr>
          <a:xfrm>
            <a:off x="3381154" y="200239"/>
            <a:ext cx="7433424" cy="523220"/>
          </a:xfrm>
          <a:prstGeom prst="rect">
            <a:avLst/>
          </a:prstGeom>
          <a:noFill/>
        </p:spPr>
        <p:txBody>
          <a:bodyPr wrap="square" rtlCol="0">
            <a:spAutoFit/>
          </a:bodyPr>
          <a:lstStyle/>
          <a:p>
            <a:r>
              <a:rPr lang="en-GB" sz="2800" b="1" u="sng">
                <a:latin typeface="Aptos" panose="020B0004020202020204" pitchFamily="34" charset="0"/>
                <a:cs typeface="Arial" panose="020B0604020202020204" pitchFamily="34" charset="0"/>
              </a:rPr>
              <a:t>Links to important documents</a:t>
            </a:r>
          </a:p>
        </p:txBody>
      </p:sp>
      <p:pic>
        <p:nvPicPr>
          <p:cNvPr id="9" name="Picture 8">
            <a:extLst>
              <a:ext uri="{FF2B5EF4-FFF2-40B4-BE49-F238E27FC236}">
                <a16:creationId xmlns:a16="http://schemas.microsoft.com/office/drawing/2014/main" id="{23C4D509-AA7B-4270-A8CC-94E431741B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12" name="Picture 11">
            <a:extLst>
              <a:ext uri="{FF2B5EF4-FFF2-40B4-BE49-F238E27FC236}">
                <a16:creationId xmlns:a16="http://schemas.microsoft.com/office/drawing/2014/main" id="{B27D01D3-E8BF-EF2E-4CB7-F8C2F05D31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49287" y="2017940"/>
            <a:ext cx="2102620" cy="3064110"/>
          </a:xfrm>
          <a:prstGeom prst="rect">
            <a:avLst/>
          </a:prstGeom>
          <a:noFill/>
          <a:ln>
            <a:solidFill>
              <a:schemeClr val="tx1"/>
            </a:solidFill>
          </a:ln>
        </p:spPr>
      </p:pic>
      <p:sp>
        <p:nvSpPr>
          <p:cNvPr id="4" name="TextBox 3">
            <a:extLst>
              <a:ext uri="{FF2B5EF4-FFF2-40B4-BE49-F238E27FC236}">
                <a16:creationId xmlns:a16="http://schemas.microsoft.com/office/drawing/2014/main" id="{CA9BB07B-6A7E-51A3-D6EC-561A3BA44DF0}"/>
              </a:ext>
            </a:extLst>
          </p:cNvPr>
          <p:cNvSpPr txBox="1"/>
          <p:nvPr/>
        </p:nvSpPr>
        <p:spPr>
          <a:xfrm>
            <a:off x="4261624" y="1210893"/>
            <a:ext cx="4070195" cy="4678204"/>
          </a:xfrm>
          <a:prstGeom prst="rect">
            <a:avLst/>
          </a:prstGeom>
          <a:noFill/>
        </p:spPr>
        <p:txBody>
          <a:bodyPr wrap="square" rtlCol="0">
            <a:spAutoFit/>
          </a:bodyPr>
          <a:lstStyle/>
          <a:p>
            <a:r>
              <a:rPr lang="en-GB" sz="2000" b="1">
                <a:latin typeface="Arial" panose="020B0604020202020204" pitchFamily="34" charset="0"/>
                <a:cs typeface="Arial" panose="020B0604020202020204" pitchFamily="34" charset="0"/>
                <a:hlinkClick r:id="rId4"/>
              </a:rPr>
              <a:t>SEND Policy</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5"/>
              </a:rPr>
              <a:t>Equality Information</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6"/>
              </a:rPr>
              <a:t>Complaints Procedure</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7"/>
              </a:rPr>
              <a:t>Medical Needs Policy</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8"/>
              </a:rPr>
              <a:t>Behaviour Policy</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9"/>
              </a:rPr>
              <a:t>Safeguarding Policy</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10"/>
              </a:rPr>
              <a:t>Accessibility Plan</a:t>
            </a:r>
            <a:endParaRPr lang="en-GB" sz="2000" b="1">
              <a:latin typeface="Arial" panose="020B0604020202020204" pitchFamily="34" charset="0"/>
              <a:cs typeface="Arial" panose="020B0604020202020204" pitchFamily="34" charset="0"/>
            </a:endParaRPr>
          </a:p>
          <a:p>
            <a:endParaRPr lang="en-GB" sz="2000" b="1">
              <a:latin typeface="Arial" panose="020B0604020202020204" pitchFamily="34" charset="0"/>
              <a:cs typeface="Arial" panose="020B0604020202020204" pitchFamily="34" charset="0"/>
            </a:endParaRPr>
          </a:p>
          <a:p>
            <a:r>
              <a:rPr lang="en-GB" sz="2000" b="1">
                <a:latin typeface="Arial" panose="020B0604020202020204" pitchFamily="34" charset="0"/>
                <a:cs typeface="Arial" panose="020B0604020202020204" pitchFamily="34" charset="0"/>
                <a:hlinkClick r:id="rId11"/>
              </a:rPr>
              <a:t>Admission Arrangements</a:t>
            </a:r>
            <a:endParaRPr lang="en-GB" sz="2000" b="1">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CB28D3D5-3885-E2BE-62E8-97FD8BCF3FD8}"/>
              </a:ext>
            </a:extLst>
          </p:cNvPr>
          <p:cNvPicPr>
            <a:picLocks noChangeAspect="1"/>
          </p:cNvPicPr>
          <p:nvPr/>
        </p:nvPicPr>
        <p:blipFill>
          <a:blip r:embed="rId12"/>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1615312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83262-5340-2060-EC48-6D22CAC277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88A4988-3F16-4042-11F7-FB3DBA4B5CA1}"/>
              </a:ext>
            </a:extLst>
          </p:cNvPr>
          <p:cNvSpPr txBox="1"/>
          <p:nvPr/>
        </p:nvSpPr>
        <p:spPr>
          <a:xfrm>
            <a:off x="219173" y="1077035"/>
            <a:ext cx="11561196" cy="5480859"/>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400" b="1">
                <a:effectLst/>
                <a:latin typeface="Aptos" panose="020B0004020202020204" pitchFamily="34" charset="0"/>
                <a:ea typeface="Calibri" panose="020F0502020204030204" pitchFamily="34" charset="0"/>
                <a:cs typeface="Arial" panose="020B0604020202020204" pitchFamily="34" charset="0"/>
              </a:rPr>
              <a:t>Norfolk Local Offer for SEND – </a:t>
            </a:r>
            <a:r>
              <a:rPr lang="en-GB" sz="2400" u="sng">
                <a:effectLst/>
                <a:latin typeface="Aptos" panose="020B00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www.norfolk.gov.uk/send</a:t>
            </a:r>
            <a:endParaRPr lang="en-GB" sz="240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a:effectLst/>
                <a:latin typeface="Aptos" panose="020B0004020202020204" pitchFamily="34" charset="0"/>
                <a:ea typeface="Calibri" panose="020F0502020204030204" pitchFamily="34" charset="0"/>
                <a:cs typeface="Arial" panose="020B0604020202020204" pitchFamily="34" charset="0"/>
              </a:rPr>
              <a:t>Here you will find information about provision that is available, and expected provision, across: Education, Health and Social care for children and young people who have special educational needs and disabilities (SEND).</a:t>
            </a:r>
          </a:p>
          <a:p>
            <a:pPr>
              <a:lnSpc>
                <a:spcPct val="107000"/>
              </a:lnSpc>
              <a:spcAft>
                <a:spcPts val="800"/>
              </a:spcAft>
              <a:buNone/>
            </a:pPr>
            <a:endParaRPr lang="en-GB" sz="120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b="1">
                <a:latin typeface="Aptos" panose="020B0004020202020204" pitchFamily="34" charset="0"/>
                <a:ea typeface="Calibri" panose="020F0502020204030204" pitchFamily="34" charset="0"/>
                <a:cs typeface="Arial" panose="020B0604020202020204" pitchFamily="34" charset="0"/>
              </a:rPr>
              <a:t>Just One Norfolk </a:t>
            </a:r>
            <a:r>
              <a:rPr lang="en-GB" sz="2400">
                <a:latin typeface="Aptos" panose="020B0004020202020204" pitchFamily="34" charset="0"/>
                <a:ea typeface="Calibri" panose="020F0502020204030204" pitchFamily="34" charset="0"/>
                <a:cs typeface="Arial" panose="020B0604020202020204" pitchFamily="34" charset="0"/>
              </a:rPr>
              <a:t>- </a:t>
            </a:r>
            <a:r>
              <a:rPr lang="en-GB" sz="2400">
                <a:latin typeface="Aptos" panose="020B0004020202020204" pitchFamily="34" charset="0"/>
                <a:hlinkClick r:id="rId3">
                  <a:extLst>
                    <a:ext uri="{A12FA001-AC4F-418D-AE19-62706E023703}">
                      <ahyp:hlinkClr xmlns:ahyp="http://schemas.microsoft.com/office/drawing/2018/hyperlinkcolor" val="tx"/>
                    </a:ext>
                  </a:extLst>
                </a:hlinkClick>
              </a:rPr>
              <a:t>Health Advice &amp; Support for Children &amp; Families</a:t>
            </a:r>
            <a:endParaRPr lang="en-GB" sz="2400">
              <a:latin typeface="Aptos" panose="020B0004020202020204" pitchFamily="34" charset="0"/>
            </a:endParaRPr>
          </a:p>
          <a:p>
            <a:pPr>
              <a:lnSpc>
                <a:spcPct val="107000"/>
              </a:lnSpc>
              <a:spcAft>
                <a:spcPts val="800"/>
              </a:spcAft>
              <a:buNone/>
            </a:pPr>
            <a:endParaRPr lang="en-GB" sz="1200">
              <a:latin typeface="Aptos" panose="020B0004020202020204" pitchFamily="34" charset="0"/>
            </a:endParaRPr>
          </a:p>
          <a:p>
            <a:pPr>
              <a:lnSpc>
                <a:spcPct val="107000"/>
              </a:lnSpc>
              <a:spcAft>
                <a:spcPts val="800"/>
              </a:spcAft>
              <a:buNone/>
            </a:pPr>
            <a:r>
              <a:rPr lang="en-GB" sz="2400" b="1">
                <a:effectLst/>
                <a:latin typeface="Aptos" panose="020B0004020202020204" pitchFamily="34" charset="0"/>
                <a:ea typeface="Calibri" panose="020F0502020204030204" pitchFamily="34" charset="0"/>
                <a:cs typeface="Arial" panose="020B0604020202020204" pitchFamily="34" charset="0"/>
              </a:rPr>
              <a:t>Norfolk SEND Partnership:</a:t>
            </a:r>
            <a:r>
              <a:rPr lang="en-GB" sz="2400">
                <a:effectLst/>
                <a:latin typeface="Aptos" panose="020B0004020202020204" pitchFamily="34" charset="0"/>
                <a:ea typeface="Calibri" panose="020F0502020204030204" pitchFamily="34" charset="0"/>
                <a:cs typeface="Arial" panose="020B0604020202020204" pitchFamily="34" charset="0"/>
              </a:rPr>
              <a:t> </a:t>
            </a:r>
            <a:r>
              <a:rPr lang="en-GB" sz="2400" u="sng">
                <a:effectLst/>
                <a:latin typeface="Aptos" panose="020B000402020202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www.norfolkparentpartnership.org.uk</a:t>
            </a:r>
            <a:endParaRPr lang="en-GB" sz="2400" u="sng">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endParaRPr lang="en-GB" sz="120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b="1">
                <a:effectLst/>
                <a:latin typeface="Aptos" panose="020B0004020202020204" pitchFamily="34" charset="0"/>
                <a:ea typeface="Calibri" panose="020F0502020204030204" pitchFamily="34" charset="0"/>
                <a:cs typeface="Arial" panose="020B0604020202020204" pitchFamily="34" charset="0"/>
              </a:rPr>
              <a:t>National SEND Code of Practice:</a:t>
            </a:r>
            <a:r>
              <a:rPr lang="en-GB" sz="2400">
                <a:effectLst/>
                <a:latin typeface="Aptos" panose="020B0004020202020204" pitchFamily="34" charset="0"/>
                <a:ea typeface="Calibri" panose="020F0502020204030204" pitchFamily="34" charset="0"/>
                <a:cs typeface="Arial" panose="020B0604020202020204" pitchFamily="34" charset="0"/>
              </a:rPr>
              <a:t> </a:t>
            </a:r>
            <a:r>
              <a:rPr lang="en-GB" sz="2400" u="sng">
                <a:effectLst/>
                <a:latin typeface="Aptos" panose="020B0004020202020204" pitchFamily="34" charset="0"/>
                <a:ea typeface="Calibri" panose="020F050202020403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www.gov.uk/government/publications/send-code-of-practice-0-to-25</a:t>
            </a:r>
            <a:endParaRPr lang="en-GB" sz="2400" u="sng">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endParaRPr lang="en-GB" sz="1200" u="sng">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b="1">
                <a:latin typeface="Aptos" panose="020B0004020202020204" pitchFamily="34" charset="0"/>
                <a:ea typeface="Calibri" panose="020F0502020204030204" pitchFamily="34" charset="0"/>
                <a:cs typeface="Arial" panose="020B0604020202020204" pitchFamily="34" charset="0"/>
              </a:rPr>
              <a:t>You will find more links on our </a:t>
            </a:r>
            <a:r>
              <a:rPr lang="en-GB" sz="2400" b="1">
                <a:latin typeface="Aptos" panose="020B0004020202020204" pitchFamily="34" charset="0"/>
                <a:ea typeface="Calibri" panose="020F0502020204030204" pitchFamily="34" charset="0"/>
                <a:cs typeface="Arial" panose="020B0604020202020204" pitchFamily="34" charset="0"/>
                <a:hlinkClick r:id="rId6"/>
              </a:rPr>
              <a:t>website</a:t>
            </a:r>
            <a:r>
              <a:rPr lang="en-GB" sz="2400" b="1">
                <a:latin typeface="Aptos" panose="020B0004020202020204" pitchFamily="34" charset="0"/>
                <a:ea typeface="Calibri" panose="020F0502020204030204" pitchFamily="34" charset="0"/>
                <a:cs typeface="Times New Roman" panose="02020603050405020304" pitchFamily="18" charset="0"/>
              </a:rPr>
              <a:t>.</a:t>
            </a:r>
            <a:endParaRPr lang="en-GB" sz="2000">
              <a:effectLst/>
              <a:latin typeface="Aptos" panose="020B000402020202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B85289B-9FC3-966B-7D4B-678DA10DAFC9}"/>
              </a:ext>
            </a:extLst>
          </p:cNvPr>
          <p:cNvPicPr>
            <a:picLocks noChangeAspect="1"/>
          </p:cNvPicPr>
          <p:nvPr/>
        </p:nvPicPr>
        <p:blipFill>
          <a:blip r:embed="rId7"/>
          <a:stretch>
            <a:fillRect/>
          </a:stretch>
        </p:blipFill>
        <p:spPr>
          <a:xfrm>
            <a:off x="8668709" y="5941912"/>
            <a:ext cx="3111660" cy="615982"/>
          </a:xfrm>
          <a:prstGeom prst="rect">
            <a:avLst/>
          </a:prstGeom>
          <a:ln>
            <a:solidFill>
              <a:schemeClr val="tx1"/>
            </a:solidFill>
          </a:ln>
        </p:spPr>
      </p:pic>
      <p:pic>
        <p:nvPicPr>
          <p:cNvPr id="7" name="Picture 6">
            <a:extLst>
              <a:ext uri="{FF2B5EF4-FFF2-40B4-BE49-F238E27FC236}">
                <a16:creationId xmlns:a16="http://schemas.microsoft.com/office/drawing/2014/main" id="{539FB4D7-E06A-4FFF-7644-8C7936710C0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315537" y="284785"/>
            <a:ext cx="1464832" cy="398844"/>
          </a:xfrm>
          <a:prstGeom prst="rect">
            <a:avLst/>
          </a:prstGeom>
          <a:noFill/>
          <a:ln>
            <a:noFill/>
          </a:ln>
        </p:spPr>
      </p:pic>
      <p:sp>
        <p:nvSpPr>
          <p:cNvPr id="4" name="TextBox 3">
            <a:extLst>
              <a:ext uri="{FF2B5EF4-FFF2-40B4-BE49-F238E27FC236}">
                <a16:creationId xmlns:a16="http://schemas.microsoft.com/office/drawing/2014/main" id="{A9024347-7DBE-42C9-234E-DFD9F46FA1A6}"/>
              </a:ext>
            </a:extLst>
          </p:cNvPr>
          <p:cNvSpPr txBox="1"/>
          <p:nvPr/>
        </p:nvSpPr>
        <p:spPr>
          <a:xfrm>
            <a:off x="4255751" y="315429"/>
            <a:ext cx="7433424" cy="523220"/>
          </a:xfrm>
          <a:prstGeom prst="rect">
            <a:avLst/>
          </a:prstGeom>
          <a:noFill/>
        </p:spPr>
        <p:txBody>
          <a:bodyPr wrap="square" rtlCol="0">
            <a:spAutoFit/>
          </a:bodyPr>
          <a:lstStyle/>
          <a:p>
            <a:r>
              <a:rPr lang="en-GB" sz="2800" b="1" u="sng">
                <a:latin typeface="Aptos" panose="020B0004020202020204" pitchFamily="34" charset="0"/>
                <a:cs typeface="Arial" panose="020B0604020202020204" pitchFamily="34" charset="0"/>
              </a:rPr>
              <a:t>Other Useful Links</a:t>
            </a:r>
          </a:p>
        </p:txBody>
      </p:sp>
      <p:pic>
        <p:nvPicPr>
          <p:cNvPr id="2" name="Picture 1">
            <a:extLst>
              <a:ext uri="{FF2B5EF4-FFF2-40B4-BE49-F238E27FC236}">
                <a16:creationId xmlns:a16="http://schemas.microsoft.com/office/drawing/2014/main" id="{1F360273-E331-9CFB-0752-F97C22076C55}"/>
              </a:ext>
            </a:extLst>
          </p:cNvPr>
          <p:cNvPicPr>
            <a:picLocks noChangeAspect="1"/>
          </p:cNvPicPr>
          <p:nvPr/>
        </p:nvPicPr>
        <p:blipFill>
          <a:blip r:embed="rId9"/>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1744828036"/>
      </p:ext>
    </p:extLst>
  </p:cSld>
  <p:clrMapOvr>
    <a:masterClrMapping/>
  </p:clrMapOvr>
</p:sld>
</file>

<file path=ppt/theme/theme1.xml><?xml version="1.0" encoding="utf-8"?>
<a:theme xmlns:a="http://schemas.openxmlformats.org/drawingml/2006/main" name="AdornVTI">
  <a:themeElements>
    <a:clrScheme name="GC1">
      <a:dk1>
        <a:sysClr val="windowText" lastClr="000000"/>
      </a:dk1>
      <a:lt1>
        <a:sysClr val="window" lastClr="FFFFFF"/>
      </a:lt1>
      <a:dk2>
        <a:srgbClr val="2C2830"/>
      </a:dk2>
      <a:lt2>
        <a:srgbClr val="E0DCE1"/>
      </a:lt2>
      <a:accent1>
        <a:srgbClr val="908193"/>
      </a:accent1>
      <a:accent2>
        <a:srgbClr val="A08889"/>
      </a:accent2>
      <a:accent3>
        <a:srgbClr val="B48C7E"/>
      </a:accent3>
      <a:accent4>
        <a:srgbClr val="809C9B"/>
      </a:accent4>
      <a:accent5>
        <a:srgbClr val="899F91"/>
      </a:accent5>
      <a:accent6>
        <a:srgbClr val="728274"/>
      </a:accent6>
      <a:hlink>
        <a:srgbClr val="837585"/>
      </a:hlink>
      <a:folHlink>
        <a:srgbClr val="677E83"/>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34</Slides>
  <Notes>11</Notes>
  <HiddenSlides>0</HiddenSlide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AdornVTI</vt:lpstr>
      <vt:lpstr>SEND Information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Walmsley</dc:creator>
  <cp:revision>1</cp:revision>
  <dcterms:created xsi:type="dcterms:W3CDTF">2025-09-03T08:58:31Z</dcterms:created>
  <dcterms:modified xsi:type="dcterms:W3CDTF">2026-08-10T23:03:09Z</dcterms:modified>
</cp:coreProperties>
</file>